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3" r:id="rId1"/>
  </p:sldMasterIdLst>
  <p:sldIdLst>
    <p:sldId id="292" r:id="rId2"/>
    <p:sldId id="294" r:id="rId3"/>
    <p:sldId id="256" r:id="rId4"/>
    <p:sldId id="271" r:id="rId5"/>
    <p:sldId id="293" r:id="rId6"/>
    <p:sldId id="272" r:id="rId7"/>
    <p:sldId id="276" r:id="rId8"/>
    <p:sldId id="269" r:id="rId9"/>
    <p:sldId id="274" r:id="rId10"/>
    <p:sldId id="301" r:id="rId11"/>
    <p:sldId id="302" r:id="rId12"/>
    <p:sldId id="298" r:id="rId13"/>
    <p:sldId id="299" r:id="rId14"/>
    <p:sldId id="300" r:id="rId15"/>
    <p:sldId id="266" r:id="rId16"/>
    <p:sldId id="270" r:id="rId17"/>
    <p:sldId id="268" r:id="rId18"/>
    <p:sldId id="296" r:id="rId19"/>
    <p:sldId id="291" r:id="rId20"/>
    <p:sldId id="257" r:id="rId21"/>
    <p:sldId id="259" r:id="rId22"/>
    <p:sldId id="281" r:id="rId23"/>
    <p:sldId id="282" r:id="rId24"/>
    <p:sldId id="283" r:id="rId25"/>
    <p:sldId id="285" r:id="rId26"/>
    <p:sldId id="286" r:id="rId27"/>
    <p:sldId id="287" r:id="rId28"/>
    <p:sldId id="288" r:id="rId29"/>
    <p:sldId id="289" r:id="rId30"/>
    <p:sldId id="290" r:id="rId31"/>
    <p:sldId id="303" r:id="rId32"/>
    <p:sldId id="297" r:id="rId33"/>
    <p:sldId id="295"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94660"/>
  </p:normalViewPr>
  <p:slideViewPr>
    <p:cSldViewPr snapToGrid="0">
      <p:cViewPr varScale="1">
        <p:scale>
          <a:sx n="91" d="100"/>
          <a:sy n="91" d="100"/>
        </p:scale>
        <p:origin x="208" y="6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ED291B17-9318-49DB-B28B-6E5994AE9581}" type="datetime1">
              <a:rPr lang="en-US" smtClean="0"/>
              <a:t>12/3/21</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224541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33007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ED291B17-9318-49DB-B28B-6E5994AE9581}" type="datetime1">
              <a:rPr lang="en-US" smtClean="0"/>
              <a:t>12/3/21</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1749163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7830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DD82B9-B8EE-4375-B6FF-88FA6ABB15D9}" type="datetime1">
              <a:rPr lang="en-US" smtClean="0"/>
              <a:t>12/3/21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07658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2497495-0637-405E-AE64-5CC7506D51F5}" type="datetime1">
              <a:rPr lang="en-US" smtClean="0"/>
              <a:t>12/3/21</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399271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12/3/21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6492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12/3/21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4727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12/3/21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22495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12/3/21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36603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D82884F1-FFEA-405F-9602-3DCA865EDA4E}" type="datetime1">
              <a:rPr lang="en-US" smtClean="0"/>
              <a:t>12/3/21</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60843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12/3/21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214309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ED291B17-9318-49DB-B28B-6E5994AE9581}" type="datetime1">
              <a:rPr lang="en-US" smtClean="0"/>
              <a:t>12/3/21</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0863206"/>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B9299A-4641-4D3B-B7D0-FCCB232F6EF5}"/>
              </a:ext>
            </a:extLst>
          </p:cNvPr>
          <p:cNvSpPr/>
          <p:nvPr/>
        </p:nvSpPr>
        <p:spPr>
          <a:xfrm>
            <a:off x="4892769" y="2895130"/>
            <a:ext cx="2406462" cy="1067740"/>
          </a:xfrm>
          <a:prstGeom prst="rect">
            <a:avLst/>
          </a:prstGeom>
        </p:spPr>
        <p:txBody>
          <a:bodyPr vert="horz" lIns="91440" tIns="45720" rIns="91440" bIns="45720" rtlCol="0" anchor="b">
            <a:normAutofit fontScale="92500" lnSpcReduction="10000"/>
          </a:bodyPr>
          <a:lstStyle/>
          <a:p>
            <a:pPr>
              <a:spcBef>
                <a:spcPct val="0"/>
              </a:spcBef>
              <a:spcAft>
                <a:spcPts val="600"/>
              </a:spcAft>
            </a:pPr>
            <a:r>
              <a:rPr lang="en-US" sz="7200" b="0" i="0" kern="1200" cap="none" spc="0" dirty="0">
                <a:ln w="0"/>
                <a:solidFill>
                  <a:schemeClr val="tx2"/>
                </a:solidFill>
                <a:effectLst>
                  <a:outerShdw blurRad="38100" dist="19050" dir="2700000" algn="tl" rotWithShape="0">
                    <a:schemeClr val="dk1">
                      <a:alpha val="40000"/>
                    </a:schemeClr>
                  </a:outerShdw>
                </a:effectLst>
                <a:latin typeface="+mj-lt"/>
                <a:ea typeface="+mj-ea"/>
                <a:cs typeface="+mj-cs"/>
              </a:rPr>
              <a:t>Artyfy</a:t>
            </a:r>
          </a:p>
        </p:txBody>
      </p:sp>
      <p:sp>
        <p:nvSpPr>
          <p:cNvPr id="4" name="Rectangle 3">
            <a:extLst>
              <a:ext uri="{FF2B5EF4-FFF2-40B4-BE49-F238E27FC236}">
                <a16:creationId xmlns:a16="http://schemas.microsoft.com/office/drawing/2014/main" id="{D43BE9B3-B170-44EF-B7CE-C7AB3A8D2241}"/>
              </a:ext>
            </a:extLst>
          </p:cNvPr>
          <p:cNvSpPr/>
          <p:nvPr/>
        </p:nvSpPr>
        <p:spPr>
          <a:xfrm>
            <a:off x="393461" y="4522973"/>
            <a:ext cx="6039474" cy="2246769"/>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r>
              <a:rPr lang="en-US" sz="2800" dirty="0">
                <a:ln w="0"/>
                <a:effectLst>
                  <a:outerShdw blurRad="38100" dist="19050" dir="2700000" algn="tl" rotWithShape="0">
                    <a:schemeClr val="dk1">
                      <a:alpha val="40000"/>
                    </a:schemeClr>
                  </a:outerShdw>
                </a:effectLst>
              </a:rPr>
              <a:t>By:-</a:t>
            </a:r>
          </a:p>
          <a:p>
            <a:r>
              <a:rPr lang="en-US" sz="2800" dirty="0">
                <a:ln w="0"/>
                <a:effectLst>
                  <a:outerShdw blurRad="38100" dist="19050" dir="2700000" algn="tl" rotWithShape="0">
                    <a:schemeClr val="dk1">
                      <a:alpha val="40000"/>
                    </a:schemeClr>
                  </a:outerShdw>
                </a:effectLst>
              </a:rPr>
              <a:t>ASE Project Team – 5</a:t>
            </a:r>
          </a:p>
          <a:p>
            <a:r>
              <a:rPr lang="en-US" sz="2800" dirty="0">
                <a:ln w="0"/>
                <a:effectLst>
                  <a:outerShdw blurRad="38100" dist="19050" dir="2700000" algn="tl" rotWithShape="0">
                    <a:schemeClr val="dk1">
                      <a:alpha val="40000"/>
                    </a:schemeClr>
                  </a:outerShdw>
                </a:effectLst>
              </a:rPr>
              <a:t>Instructor: Dr. Aznam Yacoub</a:t>
            </a:r>
          </a:p>
          <a:p>
            <a:r>
              <a:rPr lang="en-US" sz="2800" dirty="0">
                <a:ln w="0"/>
                <a:effectLst>
                  <a:outerShdw blurRad="38100" dist="19050" dir="2700000" algn="tl" rotWithShape="0">
                    <a:schemeClr val="dk1">
                      <a:alpha val="40000"/>
                    </a:schemeClr>
                  </a:outerShdw>
                </a:effectLst>
              </a:rPr>
              <a:t>Customer – Hardik Yogesh Sonneta</a:t>
            </a:r>
          </a:p>
          <a:p>
            <a:r>
              <a:rPr lang="en-US" sz="2800" dirty="0">
                <a:ln w="0"/>
                <a:effectLst>
                  <a:outerShdw blurRad="38100" dist="19050" dir="2700000" algn="tl" rotWithShape="0">
                    <a:schemeClr val="dk1">
                      <a:alpha val="40000"/>
                    </a:schemeClr>
                  </a:outerShdw>
                </a:effectLst>
              </a:rPr>
              <a:t>Project Director – Samaneh Mirirostami</a:t>
            </a:r>
          </a:p>
        </p:txBody>
      </p:sp>
      <p:pic>
        <p:nvPicPr>
          <p:cNvPr id="14" name="Picture 13" descr="A picture containing text&#10;&#10;Description automatically generated">
            <a:extLst>
              <a:ext uri="{FF2B5EF4-FFF2-40B4-BE49-F238E27FC236}">
                <a16:creationId xmlns:a16="http://schemas.microsoft.com/office/drawing/2014/main" id="{4D9237BF-BE03-4501-9570-C9BB3D59D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5734" y="1267287"/>
            <a:ext cx="2740532" cy="1067740"/>
          </a:xfrm>
          <a:prstGeom prst="rect">
            <a:avLst/>
          </a:prstGeom>
        </p:spPr>
      </p:pic>
    </p:spTree>
    <p:extLst>
      <p:ext uri="{BB962C8B-B14F-4D97-AF65-F5344CB8AC3E}">
        <p14:creationId xmlns:p14="http://schemas.microsoft.com/office/powerpoint/2010/main" val="1912574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439FDBA-13E3-3043-904E-630E4709D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671" y="1434906"/>
            <a:ext cx="10002130" cy="486742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F376566-2DD7-F349-B7ED-0EC4285A997E}"/>
              </a:ext>
            </a:extLst>
          </p:cNvPr>
          <p:cNvSpPr txBox="1"/>
          <p:nvPr/>
        </p:nvSpPr>
        <p:spPr>
          <a:xfrm>
            <a:off x="4674036" y="657976"/>
            <a:ext cx="2221314" cy="369332"/>
          </a:xfrm>
          <a:prstGeom prst="rect">
            <a:avLst/>
          </a:prstGeom>
          <a:noFill/>
        </p:spPr>
        <p:txBody>
          <a:bodyPr wrap="none" rtlCol="0">
            <a:spAutoFit/>
          </a:bodyPr>
          <a:lstStyle/>
          <a:p>
            <a:pPr algn="ctr"/>
            <a:r>
              <a:rPr lang="en-US" dirty="0"/>
              <a:t>Architecture Diagram</a:t>
            </a:r>
          </a:p>
        </p:txBody>
      </p:sp>
    </p:spTree>
    <p:extLst>
      <p:ext uri="{BB962C8B-B14F-4D97-AF65-F5344CB8AC3E}">
        <p14:creationId xmlns:p14="http://schemas.microsoft.com/office/powerpoint/2010/main" val="3327905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86A76A-31A5-2E47-AD43-8E8B0A0883AD}"/>
              </a:ext>
            </a:extLst>
          </p:cNvPr>
          <p:cNvSpPr txBox="1"/>
          <p:nvPr/>
        </p:nvSpPr>
        <p:spPr>
          <a:xfrm>
            <a:off x="2838156" y="2215552"/>
            <a:ext cx="6098344" cy="3247236"/>
          </a:xfrm>
          <a:prstGeom prst="rect">
            <a:avLst/>
          </a:prstGeom>
          <a:noFill/>
        </p:spPr>
        <p:txBody>
          <a:bodyPr wrap="square">
            <a:spAutoFit/>
          </a:bodyPr>
          <a:lstStyle/>
          <a:p>
            <a:pPr algn="l" rtl="0" fontAlgn="base">
              <a:lnSpc>
                <a:spcPct val="150000"/>
              </a:lnSpc>
              <a:buFont typeface="Arial" panose="020B0604020202020204" pitchFamily="34" charset="0"/>
              <a:buChar char="•"/>
            </a:pPr>
            <a:r>
              <a:rPr lang="en-IN" sz="2800" b="0" i="0" u="none" strike="noStrike" dirty="0">
                <a:solidFill>
                  <a:srgbClr val="000000"/>
                </a:solidFill>
                <a:effectLst/>
                <a:latin typeface="Gill Sans MT" panose="020B0502020104020203" pitchFamily="34" charset="77"/>
              </a:rPr>
              <a:t>Supported Platforms: 	Android 8+</a:t>
            </a:r>
            <a:r>
              <a:rPr lang="en-US" sz="2800" b="0" i="0" dirty="0">
                <a:solidFill>
                  <a:srgbClr val="000000"/>
                </a:solidFill>
                <a:effectLst/>
                <a:latin typeface="Gill Sans MT" panose="020B0502020104020203" pitchFamily="34" charset="77"/>
              </a:rPr>
              <a:t>​</a:t>
            </a:r>
            <a:endParaRPr lang="en-US" sz="2800" b="0" i="0" dirty="0">
              <a:solidFill>
                <a:srgbClr val="000000"/>
              </a:solidFill>
              <a:effectLst/>
              <a:latin typeface="Arial" panose="020B0604020202020204" pitchFamily="34" charset="0"/>
            </a:endParaRPr>
          </a:p>
          <a:p>
            <a:pPr algn="l" rtl="0" fontAlgn="base">
              <a:lnSpc>
                <a:spcPct val="150000"/>
              </a:lnSpc>
              <a:buFont typeface="Arial" panose="020B0604020202020204" pitchFamily="34" charset="0"/>
              <a:buChar char="•"/>
            </a:pPr>
            <a:r>
              <a:rPr lang="en-IN" sz="2800" b="0" i="0" u="none" strike="noStrike" dirty="0">
                <a:solidFill>
                  <a:srgbClr val="000000"/>
                </a:solidFill>
                <a:effectLst/>
                <a:latin typeface="Gill Sans MT" panose="020B0502020104020203" pitchFamily="34" charset="77"/>
              </a:rPr>
              <a:t>Front-end : 					XML</a:t>
            </a:r>
            <a:r>
              <a:rPr lang="en-US" sz="2800" b="0" i="0" dirty="0">
                <a:solidFill>
                  <a:srgbClr val="000000"/>
                </a:solidFill>
                <a:effectLst/>
                <a:latin typeface="Gill Sans MT" panose="020B0502020104020203" pitchFamily="34" charset="77"/>
              </a:rPr>
              <a:t>​</a:t>
            </a:r>
            <a:endParaRPr lang="en-US" sz="2800" b="0" i="0" dirty="0">
              <a:solidFill>
                <a:srgbClr val="000000"/>
              </a:solidFill>
              <a:effectLst/>
              <a:latin typeface="Arial" panose="020B0604020202020204" pitchFamily="34" charset="0"/>
            </a:endParaRPr>
          </a:p>
          <a:p>
            <a:pPr algn="l" rtl="0" fontAlgn="base">
              <a:lnSpc>
                <a:spcPct val="150000"/>
              </a:lnSpc>
              <a:buFont typeface="Arial" panose="020B0604020202020204" pitchFamily="34" charset="0"/>
              <a:buChar char="•"/>
            </a:pPr>
            <a:r>
              <a:rPr lang="en-IN" sz="2800" b="0" i="0" u="none" strike="noStrike" dirty="0">
                <a:solidFill>
                  <a:srgbClr val="000000"/>
                </a:solidFill>
                <a:effectLst/>
                <a:latin typeface="Gill Sans MT" panose="020B0502020104020203" pitchFamily="34" charset="77"/>
              </a:rPr>
              <a:t>Back-end : 					Java</a:t>
            </a:r>
            <a:r>
              <a:rPr lang="en-US" sz="2800" b="0" i="0" dirty="0">
                <a:solidFill>
                  <a:srgbClr val="000000"/>
                </a:solidFill>
                <a:effectLst/>
                <a:latin typeface="Gill Sans MT" panose="020B0502020104020203" pitchFamily="34" charset="77"/>
              </a:rPr>
              <a:t>​</a:t>
            </a:r>
            <a:endParaRPr lang="en-US" sz="2800" b="0" i="0" dirty="0">
              <a:solidFill>
                <a:srgbClr val="000000"/>
              </a:solidFill>
              <a:effectLst/>
              <a:latin typeface="Arial" panose="020B0604020202020204" pitchFamily="34" charset="0"/>
            </a:endParaRPr>
          </a:p>
          <a:p>
            <a:pPr algn="l" rtl="0" fontAlgn="base">
              <a:lnSpc>
                <a:spcPct val="150000"/>
              </a:lnSpc>
              <a:buFont typeface="Arial" panose="020B0604020202020204" pitchFamily="34" charset="0"/>
              <a:buChar char="•"/>
            </a:pPr>
            <a:r>
              <a:rPr lang="en-IN" sz="2800" b="0" i="0" u="none" strike="noStrike" dirty="0">
                <a:solidFill>
                  <a:srgbClr val="000000"/>
                </a:solidFill>
                <a:effectLst/>
                <a:latin typeface="Gill Sans MT" panose="020B0502020104020203" pitchFamily="34" charset="77"/>
              </a:rPr>
              <a:t>Database: 					FIREBASE</a:t>
            </a:r>
            <a:r>
              <a:rPr lang="en-US" sz="2800" b="0" i="0" dirty="0">
                <a:solidFill>
                  <a:srgbClr val="000000"/>
                </a:solidFill>
                <a:effectLst/>
                <a:latin typeface="Gill Sans MT" panose="020B0502020104020203" pitchFamily="34" charset="77"/>
              </a:rPr>
              <a:t>​</a:t>
            </a:r>
            <a:endParaRPr lang="en-US" sz="2800" b="0" i="0" dirty="0">
              <a:solidFill>
                <a:srgbClr val="000000"/>
              </a:solidFill>
              <a:effectLst/>
              <a:latin typeface="Arial" panose="020B0604020202020204" pitchFamily="34" charset="0"/>
            </a:endParaRPr>
          </a:p>
          <a:p>
            <a:pPr algn="l" rtl="0" fontAlgn="base">
              <a:lnSpc>
                <a:spcPct val="150000"/>
              </a:lnSpc>
              <a:buFont typeface="Arial" panose="020B0604020202020204" pitchFamily="34" charset="0"/>
              <a:buChar char="•"/>
            </a:pPr>
            <a:r>
              <a:rPr lang="en-IN" sz="2800" b="0" i="0" u="none" strike="noStrike" dirty="0">
                <a:solidFill>
                  <a:srgbClr val="000000"/>
                </a:solidFill>
                <a:effectLst/>
                <a:latin typeface="Gill Sans MT" panose="020B0502020104020203" pitchFamily="34" charset="77"/>
              </a:rPr>
              <a:t>Development Tools: 		Android Studio</a:t>
            </a:r>
            <a:r>
              <a:rPr lang="en-US" sz="2800" b="0" i="0" dirty="0">
                <a:solidFill>
                  <a:srgbClr val="000000"/>
                </a:solidFill>
                <a:effectLst/>
                <a:latin typeface="Gill Sans MT" panose="020B0502020104020203" pitchFamily="34" charset="77"/>
              </a:rPr>
              <a:t>​</a:t>
            </a:r>
            <a:endParaRPr lang="en-US" sz="2800" b="0" i="0" dirty="0">
              <a:solidFill>
                <a:srgbClr val="000000"/>
              </a:solidFill>
              <a:effectLst/>
              <a:latin typeface="Arial" panose="020B0604020202020204" pitchFamily="34" charset="0"/>
            </a:endParaRPr>
          </a:p>
        </p:txBody>
      </p:sp>
      <p:sp>
        <p:nvSpPr>
          <p:cNvPr id="4" name="TextBox 3">
            <a:extLst>
              <a:ext uri="{FF2B5EF4-FFF2-40B4-BE49-F238E27FC236}">
                <a16:creationId xmlns:a16="http://schemas.microsoft.com/office/drawing/2014/main" id="{17FB7691-5D16-854D-98F6-F00FACD1391C}"/>
              </a:ext>
            </a:extLst>
          </p:cNvPr>
          <p:cNvSpPr txBox="1"/>
          <p:nvPr/>
        </p:nvSpPr>
        <p:spPr>
          <a:xfrm>
            <a:off x="4558559" y="1209821"/>
            <a:ext cx="3074881" cy="584775"/>
          </a:xfrm>
          <a:prstGeom prst="rect">
            <a:avLst/>
          </a:prstGeom>
          <a:noFill/>
        </p:spPr>
        <p:txBody>
          <a:bodyPr wrap="none" rtlCol="0">
            <a:spAutoFit/>
          </a:bodyPr>
          <a:lstStyle/>
          <a:p>
            <a:r>
              <a:rPr lang="en-US" sz="3200" dirty="0"/>
              <a:t>Technical Aspects</a:t>
            </a:r>
          </a:p>
        </p:txBody>
      </p:sp>
    </p:spTree>
    <p:extLst>
      <p:ext uri="{BB962C8B-B14F-4D97-AF65-F5344CB8AC3E}">
        <p14:creationId xmlns:p14="http://schemas.microsoft.com/office/powerpoint/2010/main" val="390236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93F4D-689E-4097-9837-1DA918B5A521}"/>
              </a:ext>
            </a:extLst>
          </p:cNvPr>
          <p:cNvSpPr>
            <a:spLocks noGrp="1"/>
          </p:cNvSpPr>
          <p:nvPr>
            <p:ph type="title"/>
          </p:nvPr>
        </p:nvSpPr>
        <p:spPr/>
        <p:txBody>
          <a:bodyPr/>
          <a:lstStyle/>
          <a:p>
            <a:r>
              <a:rPr lang="en-IN" dirty="0"/>
              <a:t>SPECIFICATIONS</a:t>
            </a:r>
          </a:p>
        </p:txBody>
      </p:sp>
      <p:sp>
        <p:nvSpPr>
          <p:cNvPr id="3" name="Content Placeholder 2">
            <a:extLst>
              <a:ext uri="{FF2B5EF4-FFF2-40B4-BE49-F238E27FC236}">
                <a16:creationId xmlns:a16="http://schemas.microsoft.com/office/drawing/2014/main" id="{FFF12CE1-0581-486C-92FE-142601062895}"/>
              </a:ext>
            </a:extLst>
          </p:cNvPr>
          <p:cNvSpPr>
            <a:spLocks noGrp="1"/>
          </p:cNvSpPr>
          <p:nvPr>
            <p:ph idx="1"/>
          </p:nvPr>
        </p:nvSpPr>
        <p:spPr>
          <a:xfrm>
            <a:off x="581192" y="1937658"/>
            <a:ext cx="11029615" cy="4757056"/>
          </a:xfrm>
        </p:spPr>
        <p:txBody>
          <a:bodyPr>
            <a:normAutofit fontScale="85000" lnSpcReduction="20000"/>
          </a:bodyPr>
          <a:lstStyle/>
          <a:p>
            <a:r>
              <a:rPr lang="en-US" sz="1900" dirty="0">
                <a:solidFill>
                  <a:schemeClr val="tx1"/>
                </a:solidFill>
                <a:latin typeface="+mj-lt"/>
                <a:cs typeface="Times New Roman" panose="02020603050405020304" pitchFamily="18" charset="0"/>
              </a:rPr>
              <a:t>User </a:t>
            </a:r>
            <a:r>
              <a:rPr lang="en-IN" sz="1900" dirty="0">
                <a:solidFill>
                  <a:schemeClr val="tx1"/>
                </a:solidFill>
                <a:latin typeface="+mj-lt"/>
                <a:cs typeface="Times New Roman" panose="02020603050405020304" pitchFamily="18" charset="0"/>
              </a:rPr>
              <a:t>Registration and logins</a:t>
            </a:r>
          </a:p>
          <a:p>
            <a:pPr marL="0" indent="0">
              <a:buNone/>
            </a:pPr>
            <a:r>
              <a:rPr lang="en-IN" sz="1900" dirty="0">
                <a:solidFill>
                  <a:schemeClr val="tx1"/>
                </a:solidFill>
                <a:latin typeface="+mj-lt"/>
                <a:cs typeface="Times New Roman" panose="02020603050405020304" pitchFamily="18" charset="0"/>
              </a:rPr>
              <a:t>		Most of the applications require registration and logins to identify and classify the users. In our application the target users classify as users, art gallery owners and artists to access their respective interfaces. In the process of registration, the details of users, gallery owners and artists are stored in firebase database and the information which exists in the firebase database are used for authentication purposes during user logins. </a:t>
            </a:r>
          </a:p>
          <a:p>
            <a:pPr marL="0" indent="0">
              <a:buNone/>
            </a:pPr>
            <a:endParaRPr lang="en-IN" sz="1900" dirty="0">
              <a:solidFill>
                <a:schemeClr val="tx1"/>
              </a:solidFill>
              <a:latin typeface="+mj-lt"/>
              <a:cs typeface="Times New Roman" panose="02020603050405020304" pitchFamily="18" charset="0"/>
            </a:endParaRPr>
          </a:p>
          <a:p>
            <a:r>
              <a:rPr lang="en-IN" sz="1900" dirty="0">
                <a:solidFill>
                  <a:schemeClr val="tx1"/>
                </a:solidFill>
                <a:latin typeface="+mj-lt"/>
                <a:cs typeface="Times New Roman" panose="02020603050405020304" pitchFamily="18" charset="0"/>
              </a:rPr>
              <a:t>List of nearby museums and art galleries </a:t>
            </a:r>
          </a:p>
          <a:p>
            <a:pPr marL="0" indent="0" algn="just">
              <a:buNone/>
            </a:pPr>
            <a:r>
              <a:rPr lang="en-IN" sz="1900" dirty="0">
                <a:solidFill>
                  <a:schemeClr val="tx1"/>
                </a:solidFill>
                <a:latin typeface="+mj-lt"/>
                <a:cs typeface="Times New Roman" panose="02020603050405020304" pitchFamily="18" charset="0"/>
              </a:rPr>
              <a:t>		Now-a-days users are highly considering the near-by feature in comparison. This feature is highly recommended when people are travelling to new places or residing in unknow places. In this feature, the users can be able to find nearby art galleries and museums from their respective location. Based on the distance between the user’s location and art gallery location, the application fetches the details of art galleries and museums which are nearer. The users get the output display of nearby art galleries and museums in the order based on their respective location.</a:t>
            </a:r>
          </a:p>
          <a:p>
            <a:pPr marL="0" indent="0" algn="just">
              <a:buNone/>
            </a:pPr>
            <a:endParaRPr lang="en-IN" sz="1900" dirty="0">
              <a:solidFill>
                <a:schemeClr val="tx1"/>
              </a:solidFill>
              <a:latin typeface="+mj-lt"/>
              <a:cs typeface="Times New Roman" panose="02020603050405020304" pitchFamily="18" charset="0"/>
            </a:endParaRPr>
          </a:p>
          <a:p>
            <a:pPr algn="just"/>
            <a:r>
              <a:rPr lang="en-IN" sz="1900" dirty="0">
                <a:solidFill>
                  <a:schemeClr val="tx1"/>
                </a:solidFill>
                <a:latin typeface="+mj-lt"/>
                <a:cs typeface="Times New Roman" panose="02020603050405020304" pitchFamily="18" charset="0"/>
              </a:rPr>
              <a:t>Registration of art gallery owner and artists</a:t>
            </a:r>
          </a:p>
          <a:p>
            <a:pPr marL="0" indent="0" algn="just">
              <a:buNone/>
            </a:pPr>
            <a:r>
              <a:rPr lang="en-IN" sz="1900" dirty="0">
                <a:solidFill>
                  <a:schemeClr val="tx1"/>
                </a:solidFill>
                <a:latin typeface="+mj-lt"/>
                <a:cs typeface="Times New Roman" panose="02020603050405020304" pitchFamily="18" charset="0"/>
              </a:rPr>
              <a:t>		Whenever, a user chooses to be an art gallery owner or artists, they need to feed their museum details to the system to present their arts through the application. Basing on inputs details which was given by art gallery owner or artists, the details are automatically saved into museums list or artists list and visible to all the users, artists and art gallery owners.</a:t>
            </a:r>
          </a:p>
          <a:p>
            <a:pPr marL="0" indent="0">
              <a:buNone/>
            </a:pPr>
            <a:endParaRPr lang="en-IN" dirty="0"/>
          </a:p>
        </p:txBody>
      </p:sp>
    </p:spTree>
    <p:extLst>
      <p:ext uri="{BB962C8B-B14F-4D97-AF65-F5344CB8AC3E}">
        <p14:creationId xmlns:p14="http://schemas.microsoft.com/office/powerpoint/2010/main" val="3411932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2CAC03-8E33-405E-87CC-38F875E65196}"/>
              </a:ext>
            </a:extLst>
          </p:cNvPr>
          <p:cNvSpPr txBox="1"/>
          <p:nvPr/>
        </p:nvSpPr>
        <p:spPr>
          <a:xfrm>
            <a:off x="555171" y="1262743"/>
            <a:ext cx="11146972" cy="5016758"/>
          </a:xfrm>
          <a:prstGeom prst="rect">
            <a:avLst/>
          </a:prstGeom>
          <a:noFill/>
        </p:spPr>
        <p:txBody>
          <a:bodyPr wrap="square" rtlCol="0">
            <a:spAutoFit/>
          </a:bodyPr>
          <a:lstStyle/>
          <a:p>
            <a:pPr marL="285750" indent="-285750" algn="just">
              <a:buFont typeface="Arial" panose="020B0604020202020204" pitchFamily="34" charset="0"/>
              <a:buChar char="•"/>
            </a:pPr>
            <a:r>
              <a:rPr lang="en-IN" sz="1600" b="1" dirty="0">
                <a:latin typeface="+mj-lt"/>
                <a:cs typeface="Times New Roman" panose="02020603050405020304" pitchFamily="18" charset="0"/>
              </a:rPr>
              <a:t>Specify Add, Edit and Delete art</a:t>
            </a:r>
            <a:endParaRPr lang="en-IN" sz="1600" dirty="0">
              <a:latin typeface="+mj-lt"/>
              <a:cs typeface="Times New Roman" panose="02020603050405020304" pitchFamily="18" charset="0"/>
            </a:endParaRPr>
          </a:p>
          <a:p>
            <a:pPr algn="just"/>
            <a:r>
              <a:rPr lang="en-IN" sz="1600" dirty="0">
                <a:latin typeface="+mj-lt"/>
                <a:cs typeface="Times New Roman" panose="02020603050405020304" pitchFamily="18" charset="0"/>
              </a:rPr>
              <a:t>	 We would like to implement all the mentioned transactions related to Artwork such that user can easily get UI to perform such operations. All the information related to artwork is fetched from the firebase database through specific interfaces assigned for the tasks only, this helps user to add for any new artwork, remove and edit information for existing artwork. After receiving information from user, the application start processing the contents. For add operation, application receive details and transfers it into relevant interface to save it further to database after applying appropriate logic. For update, delete and fetch operations, similarly application receives information and apply relevant logic to make the data sufficient to be saved in the database, which can be used in future. </a:t>
            </a:r>
          </a:p>
          <a:p>
            <a:pPr algn="just"/>
            <a:endParaRPr lang="en-IN" sz="1600" dirty="0">
              <a:latin typeface="+mj-lt"/>
              <a:cs typeface="Times New Roman" panose="02020603050405020304" pitchFamily="18" charset="0"/>
            </a:endParaRPr>
          </a:p>
          <a:p>
            <a:pPr marL="285750" indent="-285750" algn="just">
              <a:buFont typeface="Arial" panose="020B0604020202020204" pitchFamily="34" charset="0"/>
              <a:buChar char="•"/>
            </a:pPr>
            <a:r>
              <a:rPr lang="en-IN" sz="1600" b="1" dirty="0">
                <a:latin typeface="+mj-lt"/>
                <a:cs typeface="Times New Roman" panose="02020603050405020304" pitchFamily="18" charset="0"/>
              </a:rPr>
              <a:t>View Arts and Paintings </a:t>
            </a:r>
            <a:endParaRPr lang="en-IN" sz="1600" dirty="0">
              <a:latin typeface="+mj-lt"/>
              <a:cs typeface="Times New Roman" panose="02020603050405020304" pitchFamily="18" charset="0"/>
            </a:endParaRPr>
          </a:p>
          <a:p>
            <a:pPr algn="just"/>
            <a:r>
              <a:rPr lang="en-IN" sz="1600" dirty="0">
                <a:latin typeface="+mj-lt"/>
                <a:cs typeface="Times New Roman" panose="02020603050405020304" pitchFamily="18" charset="0"/>
              </a:rPr>
              <a:t>	 This function will allow the users to view the arts and paintings which the art gallery owners uploaded. The details of arts provided by the art gallery owners are stored in the firebase database respective to their art galleries. In the listing of art galleries based on the nearby feature, the users can view all the arts and paintings in their respective art galleries. The user can view the details of art images, artist name, art description and art price in the respective art galleries which was maintained by art gallery owners. </a:t>
            </a:r>
          </a:p>
          <a:p>
            <a:pPr algn="just"/>
            <a:endParaRPr lang="en-IN" sz="1600" dirty="0">
              <a:latin typeface="+mj-lt"/>
            </a:endParaRPr>
          </a:p>
          <a:p>
            <a:pPr marL="285750" indent="-285750" algn="just">
              <a:buFont typeface="Arial" panose="020B0604020202020204" pitchFamily="34" charset="0"/>
              <a:buChar char="•"/>
            </a:pPr>
            <a:r>
              <a:rPr lang="en-IN" sz="1600" b="1" dirty="0">
                <a:latin typeface="+mj-lt"/>
                <a:cs typeface="Times New Roman" panose="02020603050405020304" pitchFamily="18" charset="0"/>
              </a:rPr>
              <a:t>List of arts based on artists </a:t>
            </a:r>
            <a:endParaRPr lang="en-IN" sz="1600" dirty="0">
              <a:latin typeface="+mj-lt"/>
              <a:cs typeface="Times New Roman" panose="02020603050405020304" pitchFamily="18" charset="0"/>
            </a:endParaRPr>
          </a:p>
          <a:p>
            <a:pPr algn="just"/>
            <a:r>
              <a:rPr lang="en-IN" sz="1600" dirty="0">
                <a:latin typeface="+mj-lt"/>
                <a:cs typeface="Times New Roman" panose="02020603050405020304" pitchFamily="18" charset="0"/>
              </a:rPr>
              <a:t>	 This feature provides the list of arts which was managed by the artist. After the artists registration, the artist have access to add their own arts, modify and delete the existing art which was present in the database. The arts which manages by artist are visible to all users, artists and art gallery owners.</a:t>
            </a:r>
          </a:p>
        </p:txBody>
      </p:sp>
    </p:spTree>
    <p:extLst>
      <p:ext uri="{BB962C8B-B14F-4D97-AF65-F5344CB8AC3E}">
        <p14:creationId xmlns:p14="http://schemas.microsoft.com/office/powerpoint/2010/main" val="967058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FE5E72-2554-4C36-B642-1B3FA165C67A}"/>
              </a:ext>
            </a:extLst>
          </p:cNvPr>
          <p:cNvSpPr txBox="1"/>
          <p:nvPr/>
        </p:nvSpPr>
        <p:spPr>
          <a:xfrm>
            <a:off x="718457" y="1556657"/>
            <a:ext cx="10700657" cy="3293209"/>
          </a:xfrm>
          <a:prstGeom prst="rect">
            <a:avLst/>
          </a:prstGeom>
          <a:noFill/>
        </p:spPr>
        <p:txBody>
          <a:bodyPr wrap="square" rtlCol="0">
            <a:spAutoFit/>
          </a:bodyPr>
          <a:lstStyle/>
          <a:p>
            <a:pPr algn="just"/>
            <a:endParaRPr lang="en-IN" sz="1600" dirty="0">
              <a:latin typeface="+mj-lt"/>
              <a:cs typeface="Times New Roman" panose="02020603050405020304" pitchFamily="18" charset="0"/>
            </a:endParaRPr>
          </a:p>
          <a:p>
            <a:pPr marL="285750" indent="-285750">
              <a:buFont typeface="Arial" panose="020B0604020202020204" pitchFamily="34" charset="0"/>
              <a:buChar char="•"/>
            </a:pPr>
            <a:r>
              <a:rPr lang="en-IN" sz="1600" b="1" dirty="0">
                <a:latin typeface="+mj-lt"/>
                <a:cs typeface="Times New Roman" panose="02020603050405020304" pitchFamily="18" charset="0"/>
              </a:rPr>
              <a:t>Payment feature </a:t>
            </a:r>
            <a:endParaRPr lang="en-IN" sz="1600" dirty="0">
              <a:latin typeface="+mj-lt"/>
              <a:cs typeface="Times New Roman" panose="02020603050405020304" pitchFamily="18" charset="0"/>
            </a:endParaRPr>
          </a:p>
          <a:p>
            <a:r>
              <a:rPr lang="en-IN" sz="1600" dirty="0">
                <a:latin typeface="+mj-lt"/>
                <a:cs typeface="Times New Roman" panose="02020603050405020304" pitchFamily="18" charset="0"/>
              </a:rPr>
              <a:t>	 This feature is only available when the art gallery owner or artists wants to sell their art item by selecting the sell option then user will have access to purchase that particular art. The art gallery owners and artist have access to modify the sell option which results in the offerings of their art items to the users.</a:t>
            </a:r>
          </a:p>
          <a:p>
            <a:endParaRPr lang="en-IN" sz="1600" dirty="0">
              <a:latin typeface="+mj-lt"/>
              <a:cs typeface="Times New Roman" panose="02020603050405020304" pitchFamily="18" charset="0"/>
            </a:endParaRPr>
          </a:p>
          <a:p>
            <a:endParaRPr lang="en-IN" sz="1600" dirty="0">
              <a:latin typeface="+mj-lt"/>
              <a:cs typeface="Times New Roman" panose="02020603050405020304" pitchFamily="18" charset="0"/>
            </a:endParaRPr>
          </a:p>
          <a:p>
            <a:pPr algn="just"/>
            <a:endParaRPr lang="en-IN" sz="1600" dirty="0">
              <a:latin typeface="+mj-lt"/>
              <a:cs typeface="Times New Roman" panose="02020603050405020304" pitchFamily="18" charset="0"/>
            </a:endParaRPr>
          </a:p>
          <a:p>
            <a:pPr marL="285750" indent="-285750" algn="just">
              <a:buFont typeface="Arial" panose="020B0604020202020204" pitchFamily="34" charset="0"/>
              <a:buChar char="•"/>
            </a:pPr>
            <a:r>
              <a:rPr lang="en-IN" sz="1600" b="1" dirty="0">
                <a:latin typeface="+mj-lt"/>
                <a:cs typeface="Times New Roman" panose="02020603050405020304" pitchFamily="18" charset="0"/>
              </a:rPr>
              <a:t>Art Finder feature</a:t>
            </a:r>
            <a:endParaRPr lang="en-IN" sz="1600" dirty="0">
              <a:latin typeface="+mj-lt"/>
              <a:cs typeface="Times New Roman" panose="02020603050405020304" pitchFamily="18" charset="0"/>
            </a:endParaRPr>
          </a:p>
          <a:p>
            <a:pPr algn="just"/>
            <a:r>
              <a:rPr lang="en-IN" sz="1600" dirty="0">
                <a:latin typeface="+mj-lt"/>
                <a:cs typeface="Times New Roman" panose="02020603050405020304" pitchFamily="18" charset="0"/>
              </a:rPr>
              <a:t>	The users use the art finder tool by upload an image from your directory to the application. In a comparable art feature, we send this image to our machine learning method to get the details of art which was uploaded. This function is incredibly useful for art enthusiasts because it allows them to upload a picture at any moment and acquire more information about it in seconds.</a:t>
            </a:r>
          </a:p>
        </p:txBody>
      </p:sp>
    </p:spTree>
    <p:extLst>
      <p:ext uri="{BB962C8B-B14F-4D97-AF65-F5344CB8AC3E}">
        <p14:creationId xmlns:p14="http://schemas.microsoft.com/office/powerpoint/2010/main" val="3275781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BB5515D-DD39-4FEF-8A5D-146F7D74575B}"/>
              </a:ext>
            </a:extLst>
          </p:cNvPr>
          <p:cNvSpPr/>
          <p:nvPr/>
        </p:nvSpPr>
        <p:spPr>
          <a:xfrm>
            <a:off x="1162050" y="1038225"/>
            <a:ext cx="7096125" cy="69713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kern="1200" dirty="0">
                <a:ln w="0"/>
                <a:solidFill>
                  <a:schemeClr val="tx1"/>
                </a:solidFill>
                <a:effectLst>
                  <a:outerShdw blurRad="38100" dist="19050" dir="2700000" algn="tl" rotWithShape="0">
                    <a:schemeClr val="dk1">
                      <a:alpha val="40000"/>
                    </a:schemeClr>
                  </a:outerShdw>
                </a:effectLst>
                <a:latin typeface="+mj-lt"/>
                <a:ea typeface="+mj-ea"/>
                <a:cs typeface="+mj-cs"/>
              </a:rPr>
              <a:t>SDLC Model used for Development</a:t>
            </a:r>
            <a:endParaRPr lang="en-US" sz="3600" b="0" kern="1200" cap="none" spc="0" dirty="0">
              <a:ln w="0"/>
              <a:solidFill>
                <a:schemeClr val="tx1"/>
              </a:solidFill>
              <a:effectLst>
                <a:outerShdw blurRad="38100" dist="19050" dir="2700000" algn="tl" rotWithShape="0">
                  <a:schemeClr val="dk1">
                    <a:alpha val="40000"/>
                  </a:schemeClr>
                </a:outerShdw>
              </a:effectLst>
              <a:latin typeface="+mj-lt"/>
              <a:ea typeface="+mj-ea"/>
              <a:cs typeface="+mj-cs"/>
            </a:endParaRPr>
          </a:p>
        </p:txBody>
      </p:sp>
      <p:sp>
        <p:nvSpPr>
          <p:cNvPr id="5" name="TextBox 4">
            <a:extLst>
              <a:ext uri="{FF2B5EF4-FFF2-40B4-BE49-F238E27FC236}">
                <a16:creationId xmlns:a16="http://schemas.microsoft.com/office/drawing/2014/main" id="{86CE8B91-B954-4D28-9658-CE74AAC6020E}"/>
              </a:ext>
            </a:extLst>
          </p:cNvPr>
          <p:cNvSpPr txBox="1"/>
          <p:nvPr/>
        </p:nvSpPr>
        <p:spPr>
          <a:xfrm>
            <a:off x="1162050" y="1782981"/>
            <a:ext cx="9505950" cy="4393982"/>
          </a:xfrm>
          <a:prstGeom prst="rect">
            <a:avLst/>
          </a:prstGeom>
        </p:spPr>
        <p:txBody>
          <a:bodyPr vert="horz" lIns="91440" tIns="45720" rIns="91440" bIns="45720" rtlCol="0">
            <a:normAutofit/>
          </a:bodyPr>
          <a:lstStyle/>
          <a:p>
            <a:pPr>
              <a:lnSpc>
                <a:spcPct val="90000"/>
              </a:lnSpc>
              <a:spcAft>
                <a:spcPts val="600"/>
              </a:spcAft>
            </a:pPr>
            <a:r>
              <a:rPr lang="en-US" sz="2000" dirty="0"/>
              <a:t>The SDLC model that is used for development of project is Agile. In Agile methodology, the prime objective is </a:t>
            </a:r>
            <a:r>
              <a:rPr lang="en-US" sz="2000" b="0" i="0" dirty="0">
                <a:effectLst/>
              </a:rPr>
              <a:t>to satisfy the customer’s need through an environment of transparency in communication, collective responsibility, and continuous progress. There are so many frameworks available to implement Agile suc</a:t>
            </a:r>
            <a:r>
              <a:rPr lang="en-US" sz="2000" dirty="0"/>
              <a:t>h as Scrum, Kanban, etc., but we have used Scrum for Artyfy. </a:t>
            </a:r>
          </a:p>
          <a:p>
            <a:pPr>
              <a:lnSpc>
                <a:spcPct val="90000"/>
              </a:lnSpc>
              <a:spcAft>
                <a:spcPts val="600"/>
              </a:spcAft>
            </a:pPr>
            <a:endParaRPr lang="en-US" sz="2000" dirty="0"/>
          </a:p>
          <a:p>
            <a:pPr>
              <a:lnSpc>
                <a:spcPct val="90000"/>
              </a:lnSpc>
              <a:spcAft>
                <a:spcPts val="600"/>
              </a:spcAft>
            </a:pPr>
            <a:r>
              <a:rPr lang="en-US" sz="2000" b="1" dirty="0"/>
              <a:t>Scrum Framework</a:t>
            </a:r>
          </a:p>
          <a:p>
            <a:pPr>
              <a:lnSpc>
                <a:spcPct val="90000"/>
              </a:lnSpc>
              <a:spcAft>
                <a:spcPts val="600"/>
              </a:spcAft>
            </a:pPr>
            <a:endParaRPr lang="en-US" sz="2000" dirty="0"/>
          </a:p>
          <a:p>
            <a:pPr>
              <a:lnSpc>
                <a:spcPct val="90000"/>
              </a:lnSpc>
              <a:spcAft>
                <a:spcPts val="600"/>
              </a:spcAft>
            </a:pPr>
            <a:r>
              <a:rPr lang="en-US" sz="2000" dirty="0">
                <a:latin typeface="JetBrains Sans"/>
              </a:rPr>
              <a:t>It </a:t>
            </a:r>
            <a:r>
              <a:rPr lang="en-US" sz="2000" b="0" i="0" dirty="0">
                <a:effectLst/>
                <a:latin typeface="JetBrains Sans"/>
              </a:rPr>
              <a:t>is an agile methodology in which products are developed iteratively. You can focus on the product development work if you are using a right tool which has the power to manage all other tasks. </a:t>
            </a:r>
            <a:r>
              <a:rPr lang="en-US" sz="2000" dirty="0">
                <a:latin typeface="JetBrains Sans"/>
              </a:rPr>
              <a:t>There are some </a:t>
            </a:r>
            <a:r>
              <a:rPr lang="en-US" sz="2000" b="0" i="0" dirty="0">
                <a:effectLst/>
                <a:latin typeface="JetBrains Sans"/>
              </a:rPr>
              <a:t>integral parts of scrum methodology which includes Planning, sprints, standups, and retrospectives.</a:t>
            </a:r>
            <a:endParaRPr lang="en-US" sz="2000" b="1" dirty="0"/>
          </a:p>
        </p:txBody>
      </p:sp>
    </p:spTree>
    <p:extLst>
      <p:ext uri="{BB962C8B-B14F-4D97-AF65-F5344CB8AC3E}">
        <p14:creationId xmlns:p14="http://schemas.microsoft.com/office/powerpoint/2010/main" val="39693829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BB5515D-DD39-4FEF-8A5D-146F7D74575B}"/>
              </a:ext>
            </a:extLst>
          </p:cNvPr>
          <p:cNvSpPr/>
          <p:nvPr/>
        </p:nvSpPr>
        <p:spPr>
          <a:xfrm>
            <a:off x="871185" y="966130"/>
            <a:ext cx="4014258" cy="78021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kern="1200" dirty="0">
                <a:ln w="0"/>
                <a:solidFill>
                  <a:schemeClr val="tx1"/>
                </a:solidFill>
                <a:effectLst>
                  <a:outerShdw blurRad="38100" dist="19050" dir="2700000" algn="tl" rotWithShape="0">
                    <a:schemeClr val="dk1">
                      <a:alpha val="40000"/>
                    </a:schemeClr>
                  </a:outerShdw>
                </a:effectLst>
                <a:latin typeface="+mj-lt"/>
                <a:ea typeface="+mj-ea"/>
                <a:cs typeface="+mj-cs"/>
              </a:rPr>
              <a:t>Scrum Framework</a:t>
            </a:r>
            <a:endParaRPr lang="en-US" sz="3600" b="0" kern="1200" cap="none" spc="0" dirty="0">
              <a:ln w="0"/>
              <a:solidFill>
                <a:schemeClr val="tx1"/>
              </a:solidFill>
              <a:effectLst>
                <a:outerShdw blurRad="38100" dist="19050" dir="2700000" algn="tl" rotWithShape="0">
                  <a:schemeClr val="dk1">
                    <a:alpha val="40000"/>
                  </a:schemeClr>
                </a:outerShdw>
              </a:effectLst>
              <a:latin typeface="+mj-lt"/>
              <a:ea typeface="+mj-ea"/>
              <a:cs typeface="+mj-cs"/>
            </a:endParaRPr>
          </a:p>
        </p:txBody>
      </p:sp>
      <p:sp>
        <p:nvSpPr>
          <p:cNvPr id="5" name="TextBox 4">
            <a:extLst>
              <a:ext uri="{FF2B5EF4-FFF2-40B4-BE49-F238E27FC236}">
                <a16:creationId xmlns:a16="http://schemas.microsoft.com/office/drawing/2014/main" id="{86CE8B91-B954-4D28-9658-CE74AAC6020E}"/>
              </a:ext>
            </a:extLst>
          </p:cNvPr>
          <p:cNvSpPr txBox="1"/>
          <p:nvPr/>
        </p:nvSpPr>
        <p:spPr>
          <a:xfrm>
            <a:off x="643467" y="1782981"/>
            <a:ext cx="5690658" cy="2198469"/>
          </a:xfrm>
          <a:prstGeom prst="rect">
            <a:avLst/>
          </a:prstGeom>
        </p:spPr>
        <p:txBody>
          <a:bodyPr vert="horz" lIns="91440" tIns="45720" rIns="91440" bIns="45720" rtlCol="0">
            <a:normAutofit/>
          </a:bodyPr>
          <a:lstStyle/>
          <a:p>
            <a:pPr marL="114300">
              <a:lnSpc>
                <a:spcPct val="90000"/>
              </a:lnSpc>
              <a:spcAft>
                <a:spcPts val="600"/>
              </a:spcAft>
            </a:pPr>
            <a:r>
              <a:rPr lang="en-US" sz="2000" dirty="0"/>
              <a:t>The processes included in Scrum Framework are:</a:t>
            </a:r>
          </a:p>
          <a:p>
            <a:pPr marL="342900" indent="-228600">
              <a:lnSpc>
                <a:spcPct val="90000"/>
              </a:lnSpc>
              <a:spcAft>
                <a:spcPts val="600"/>
              </a:spcAft>
              <a:buFont typeface="Arial" panose="020B0604020202020204" pitchFamily="34" charset="0"/>
              <a:buChar char="•"/>
            </a:pPr>
            <a:r>
              <a:rPr lang="en-US" sz="2000" dirty="0"/>
              <a:t>Sprint Planning</a:t>
            </a:r>
          </a:p>
          <a:p>
            <a:pPr marL="342900" indent="-228600">
              <a:lnSpc>
                <a:spcPct val="90000"/>
              </a:lnSpc>
              <a:spcAft>
                <a:spcPts val="600"/>
              </a:spcAft>
              <a:buFont typeface="Arial" panose="020B0604020202020204" pitchFamily="34" charset="0"/>
              <a:buChar char="•"/>
            </a:pPr>
            <a:r>
              <a:rPr lang="en-US" sz="2000" dirty="0"/>
              <a:t>Scrum Meetings</a:t>
            </a:r>
          </a:p>
          <a:p>
            <a:pPr marL="342900" indent="-228600">
              <a:lnSpc>
                <a:spcPct val="90000"/>
              </a:lnSpc>
              <a:spcAft>
                <a:spcPts val="600"/>
              </a:spcAft>
              <a:buFont typeface="Arial" panose="020B0604020202020204" pitchFamily="34" charset="0"/>
              <a:buChar char="•"/>
            </a:pPr>
            <a:r>
              <a:rPr lang="en-US" sz="2000" dirty="0"/>
              <a:t>Sprint Review</a:t>
            </a:r>
          </a:p>
          <a:p>
            <a:pPr marL="342900" indent="-228600">
              <a:lnSpc>
                <a:spcPct val="90000"/>
              </a:lnSpc>
              <a:spcAft>
                <a:spcPts val="600"/>
              </a:spcAft>
              <a:buFont typeface="Arial" panose="020B0604020202020204" pitchFamily="34" charset="0"/>
              <a:buChar char="•"/>
            </a:pPr>
            <a:r>
              <a:rPr lang="en-US" sz="2000" dirty="0"/>
              <a:t>Sprint Retrospective</a:t>
            </a:r>
          </a:p>
          <a:p>
            <a:pPr marL="342900" indent="-228600">
              <a:lnSpc>
                <a:spcPct val="90000"/>
              </a:lnSpc>
              <a:spcAft>
                <a:spcPts val="600"/>
              </a:spcAft>
              <a:buFont typeface="Arial" panose="020B0604020202020204" pitchFamily="34" charset="0"/>
              <a:buChar char="•"/>
            </a:pPr>
            <a:r>
              <a:rPr lang="en-US" sz="2000" dirty="0"/>
              <a:t>Backlogs (Sprint/Product)</a:t>
            </a:r>
          </a:p>
        </p:txBody>
      </p:sp>
      <p:pic>
        <p:nvPicPr>
          <p:cNvPr id="1026" name="Picture 2" descr="The Scrum Framework Poster">
            <a:extLst>
              <a:ext uri="{FF2B5EF4-FFF2-40B4-BE49-F238E27FC236}">
                <a16:creationId xmlns:a16="http://schemas.microsoft.com/office/drawing/2014/main" id="{CA9F6236-A223-474D-A4D9-D1B346DA91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0568" y="2712470"/>
            <a:ext cx="8179507" cy="4089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03679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BB5515D-DD39-4FEF-8A5D-146F7D74575B}"/>
              </a:ext>
            </a:extLst>
          </p:cNvPr>
          <p:cNvSpPr/>
          <p:nvPr/>
        </p:nvSpPr>
        <p:spPr>
          <a:xfrm>
            <a:off x="670705" y="787454"/>
            <a:ext cx="10905066" cy="89468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kern="1200" dirty="0">
                <a:ln w="0"/>
                <a:solidFill>
                  <a:schemeClr val="tx1"/>
                </a:solidFill>
                <a:effectLst>
                  <a:outerShdw blurRad="38100" dist="19050" dir="2700000" algn="tl" rotWithShape="0">
                    <a:schemeClr val="dk1">
                      <a:alpha val="40000"/>
                    </a:schemeClr>
                  </a:outerShdw>
                </a:effectLst>
                <a:latin typeface="+mj-lt"/>
                <a:ea typeface="+mj-ea"/>
                <a:cs typeface="+mj-cs"/>
              </a:rPr>
              <a:t>How is Scrum Framework implemented in Artyfy?</a:t>
            </a:r>
            <a:endParaRPr lang="en-US" sz="3600" b="0" kern="1200" cap="none" spc="0" dirty="0">
              <a:ln w="0"/>
              <a:solidFill>
                <a:schemeClr val="tx1"/>
              </a:solidFill>
              <a:effectLst>
                <a:outerShdw blurRad="38100" dist="19050" dir="2700000" algn="tl" rotWithShape="0">
                  <a:schemeClr val="dk1">
                    <a:alpha val="40000"/>
                  </a:schemeClr>
                </a:outerShdw>
              </a:effectLst>
              <a:latin typeface="+mj-lt"/>
              <a:ea typeface="+mj-ea"/>
              <a:cs typeface="+mj-cs"/>
            </a:endParaRPr>
          </a:p>
        </p:txBody>
      </p:sp>
      <p:sp>
        <p:nvSpPr>
          <p:cNvPr id="5" name="TextBox 4">
            <a:extLst>
              <a:ext uri="{FF2B5EF4-FFF2-40B4-BE49-F238E27FC236}">
                <a16:creationId xmlns:a16="http://schemas.microsoft.com/office/drawing/2014/main" id="{86CE8B91-B954-4D28-9658-CE74AAC6020E}"/>
              </a:ext>
            </a:extLst>
          </p:cNvPr>
          <p:cNvSpPr txBox="1"/>
          <p:nvPr/>
        </p:nvSpPr>
        <p:spPr>
          <a:xfrm>
            <a:off x="670705" y="1634678"/>
            <a:ext cx="10275501" cy="4393982"/>
          </a:xfrm>
          <a:prstGeom prst="rect">
            <a:avLst/>
          </a:prstGeom>
        </p:spPr>
        <p:txBody>
          <a:bodyPr vert="horz" lIns="91440" tIns="45720" rIns="91440" bIns="45720" rtlCol="0">
            <a:normAutofit/>
          </a:bodyPr>
          <a:lstStyle/>
          <a:p>
            <a:pPr marL="342900" indent="-228600">
              <a:lnSpc>
                <a:spcPct val="90000"/>
              </a:lnSpc>
              <a:spcAft>
                <a:spcPts val="600"/>
              </a:spcAft>
              <a:buFont typeface="Arial" panose="020B0604020202020204" pitchFamily="34" charset="0"/>
              <a:buChar char="•"/>
            </a:pPr>
            <a:r>
              <a:rPr lang="en-US" sz="2000" dirty="0"/>
              <a:t>During Sprint Planning, the major tasks in the sprint are divided into sub-tasks and are distributed among team members. Each team members can track the record of their task from the scrum board or JIRA board for the overall progress of the application.</a:t>
            </a:r>
          </a:p>
          <a:p>
            <a:pPr marL="342900" indent="-228600">
              <a:lnSpc>
                <a:spcPct val="90000"/>
              </a:lnSpc>
              <a:spcAft>
                <a:spcPts val="600"/>
              </a:spcAft>
              <a:buFont typeface="Arial" panose="020B0604020202020204" pitchFamily="34" charset="0"/>
              <a:buChar char="•"/>
            </a:pPr>
            <a:r>
              <a:rPr lang="en-US" sz="2000" dirty="0"/>
              <a:t>Information about each task is shared with each team member during the daily scrum meetings.</a:t>
            </a:r>
          </a:p>
          <a:p>
            <a:pPr marL="342900" indent="-228600">
              <a:lnSpc>
                <a:spcPct val="90000"/>
              </a:lnSpc>
              <a:spcAft>
                <a:spcPts val="600"/>
              </a:spcAft>
              <a:buFont typeface="Arial" panose="020B0604020202020204" pitchFamily="34" charset="0"/>
              <a:buChar char="•"/>
            </a:pPr>
            <a:r>
              <a:rPr lang="en-US" sz="2000" dirty="0"/>
              <a:t>If anything can be picked from the backlogs, then it’s added to sprint tasks.</a:t>
            </a:r>
          </a:p>
          <a:p>
            <a:pPr marL="342900" indent="-228600">
              <a:lnSpc>
                <a:spcPct val="90000"/>
              </a:lnSpc>
              <a:spcAft>
                <a:spcPts val="600"/>
              </a:spcAft>
              <a:buFont typeface="Arial" panose="020B0604020202020204" pitchFamily="34" charset="0"/>
              <a:buChar char="•"/>
            </a:pPr>
            <a:r>
              <a:rPr lang="en-US" sz="2000" dirty="0"/>
              <a:t>After the sprint gets over, a sprint review is done so as to track the overall progress of the product till the sprint.</a:t>
            </a:r>
          </a:p>
          <a:p>
            <a:pPr marL="342900" indent="-228600">
              <a:lnSpc>
                <a:spcPct val="90000"/>
              </a:lnSpc>
              <a:spcAft>
                <a:spcPts val="600"/>
              </a:spcAft>
              <a:buFont typeface="Arial" panose="020B0604020202020204" pitchFamily="34" charset="0"/>
              <a:buChar char="•"/>
            </a:pPr>
            <a:r>
              <a:rPr lang="en-US" sz="2000" dirty="0"/>
              <a:t>If there is any task that is left uncompleted, or any bug found during the sprint completion then those tasks are put in the backlogs.</a:t>
            </a:r>
          </a:p>
          <a:p>
            <a:pPr marL="342900" indent="-228600">
              <a:lnSpc>
                <a:spcPct val="90000"/>
              </a:lnSpc>
              <a:spcAft>
                <a:spcPts val="600"/>
              </a:spcAft>
              <a:buFont typeface="Arial" panose="020B0604020202020204" pitchFamily="34" charset="0"/>
              <a:buChar char="•"/>
            </a:pPr>
            <a:r>
              <a:rPr lang="en-US" sz="2000" dirty="0"/>
              <a:t>A sprint report is to be made for the progress.</a:t>
            </a:r>
          </a:p>
          <a:p>
            <a:pPr marL="342900" indent="-228600">
              <a:lnSpc>
                <a:spcPct val="90000"/>
              </a:lnSpc>
              <a:spcAft>
                <a:spcPts val="600"/>
              </a:spcAft>
              <a:buFont typeface="Arial" panose="020B0604020202020204" pitchFamily="34" charset="0"/>
              <a:buChar char="•"/>
            </a:pPr>
            <a:r>
              <a:rPr lang="en-US" sz="2000" dirty="0"/>
              <a:t>In the end, a sprint retrospective meeting is conducted and the report for that is created for submission.</a:t>
            </a:r>
          </a:p>
        </p:txBody>
      </p:sp>
    </p:spTree>
    <p:extLst>
      <p:ext uri="{BB962C8B-B14F-4D97-AF65-F5344CB8AC3E}">
        <p14:creationId xmlns:p14="http://schemas.microsoft.com/office/powerpoint/2010/main" val="28483128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07B1C-5BAA-4711-B37D-329318072E49}"/>
              </a:ext>
            </a:extLst>
          </p:cNvPr>
          <p:cNvSpPr>
            <a:spLocks noGrp="1"/>
          </p:cNvSpPr>
          <p:nvPr>
            <p:ph type="title"/>
          </p:nvPr>
        </p:nvSpPr>
        <p:spPr/>
        <p:txBody>
          <a:bodyPr/>
          <a:lstStyle/>
          <a:p>
            <a:r>
              <a:rPr lang="en-IN" dirty="0"/>
              <a:t>                       WHAT WENT WELL AND WHAT DIDN’T</a:t>
            </a:r>
          </a:p>
        </p:txBody>
      </p:sp>
      <p:sp>
        <p:nvSpPr>
          <p:cNvPr id="3" name="Content Placeholder 2">
            <a:extLst>
              <a:ext uri="{FF2B5EF4-FFF2-40B4-BE49-F238E27FC236}">
                <a16:creationId xmlns:a16="http://schemas.microsoft.com/office/drawing/2014/main" id="{7B49F428-3F84-4669-B011-2AD1BB0A55BE}"/>
              </a:ext>
            </a:extLst>
          </p:cNvPr>
          <p:cNvSpPr>
            <a:spLocks noGrp="1"/>
          </p:cNvSpPr>
          <p:nvPr>
            <p:ph idx="1"/>
          </p:nvPr>
        </p:nvSpPr>
        <p:spPr/>
        <p:txBody>
          <a:bodyPr anchor="t"/>
          <a:lstStyle/>
          <a:p>
            <a:r>
              <a:rPr lang="en-IN" sz="2000" dirty="0">
                <a:solidFill>
                  <a:schemeClr val="tx1"/>
                </a:solidFill>
              </a:rPr>
              <a:t>Initially as all of us were in different parts of the world we were facing issues during the project kick-off and initial tasks.</a:t>
            </a:r>
          </a:p>
          <a:p>
            <a:r>
              <a:rPr lang="en-IN" sz="2000" dirty="0">
                <a:solidFill>
                  <a:schemeClr val="tx1"/>
                </a:solidFill>
              </a:rPr>
              <a:t>All of us were novice in android development. So have to dedicate time for learning android and took more than the estimated effort.</a:t>
            </a:r>
          </a:p>
          <a:p>
            <a:r>
              <a:rPr lang="en-IN" sz="2000" dirty="0">
                <a:solidFill>
                  <a:schemeClr val="tx1"/>
                </a:solidFill>
              </a:rPr>
              <a:t>Later on, we completed everything as estimated and every milestone went out very well.</a:t>
            </a:r>
          </a:p>
          <a:p>
            <a:r>
              <a:rPr lang="en-IN" sz="2000" dirty="0">
                <a:solidFill>
                  <a:schemeClr val="tx1"/>
                </a:solidFill>
              </a:rPr>
              <a:t>We also faced issues for estimating efforts and placing screens for the flow of the project, however, we have improved the flow by improving the overall feature in the next sprints.</a:t>
            </a:r>
          </a:p>
          <a:p>
            <a:endParaRPr lang="en-IN" dirty="0"/>
          </a:p>
          <a:p>
            <a:pPr marL="0" indent="0">
              <a:buNone/>
            </a:pPr>
            <a:endParaRPr lang="en-IN" dirty="0"/>
          </a:p>
        </p:txBody>
      </p:sp>
    </p:spTree>
    <p:extLst>
      <p:ext uri="{BB962C8B-B14F-4D97-AF65-F5344CB8AC3E}">
        <p14:creationId xmlns:p14="http://schemas.microsoft.com/office/powerpoint/2010/main" val="2297920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46071" y="433598"/>
            <a:ext cx="3099858" cy="1135737"/>
          </a:xfrm>
        </p:spPr>
        <p:txBody>
          <a:bodyPr vert="horz" lIns="91440" tIns="45720" rIns="91440" bIns="45720" rtlCol="0" anchor="ctr">
            <a:normAutofit/>
          </a:bodyPr>
          <a:lstStyle/>
          <a:p>
            <a:r>
              <a:rPr lang="en-US" sz="3600" kern="1200" dirty="0">
                <a:solidFill>
                  <a:schemeClr val="tx1"/>
                </a:solidFill>
                <a:latin typeface="+mj-lt"/>
                <a:ea typeface="+mj-ea"/>
                <a:cs typeface="+mj-cs"/>
              </a:rPr>
              <a:t>Test Planning</a:t>
            </a:r>
          </a:p>
        </p:txBody>
      </p:sp>
      <p:graphicFrame>
        <p:nvGraphicFramePr>
          <p:cNvPr id="4" name="Table 3"/>
          <p:cNvGraphicFramePr>
            <a:graphicFrameLocks noGrp="1"/>
          </p:cNvGraphicFramePr>
          <p:nvPr>
            <p:extLst>
              <p:ext uri="{D42A27DB-BD31-4B8C-83A1-F6EECF244321}">
                <p14:modId xmlns:p14="http://schemas.microsoft.com/office/powerpoint/2010/main" val="4050574345"/>
              </p:ext>
            </p:extLst>
          </p:nvPr>
        </p:nvGraphicFramePr>
        <p:xfrm>
          <a:off x="1144131" y="1562493"/>
          <a:ext cx="10075158" cy="4295382"/>
        </p:xfrm>
        <a:graphic>
          <a:graphicData uri="http://schemas.openxmlformats.org/drawingml/2006/table">
            <a:tbl>
              <a:tblPr firstRow="1" firstCol="1" lastRow="1" lastCol="1" bandRow="1" bandCol="1">
                <a:tableStyleId>{5C22544A-7EE6-4342-B048-85BDC9FD1C3A}</a:tableStyleId>
              </a:tblPr>
              <a:tblGrid>
                <a:gridCol w="1858936">
                  <a:extLst>
                    <a:ext uri="{9D8B030D-6E8A-4147-A177-3AD203B41FA5}">
                      <a16:colId xmlns:a16="http://schemas.microsoft.com/office/drawing/2014/main" val="20000"/>
                    </a:ext>
                  </a:extLst>
                </a:gridCol>
                <a:gridCol w="8216222">
                  <a:extLst>
                    <a:ext uri="{9D8B030D-6E8A-4147-A177-3AD203B41FA5}">
                      <a16:colId xmlns:a16="http://schemas.microsoft.com/office/drawing/2014/main" val="20001"/>
                    </a:ext>
                  </a:extLst>
                </a:gridCol>
              </a:tblGrid>
              <a:tr h="524521">
                <a:tc>
                  <a:txBody>
                    <a:bodyPr/>
                    <a:lstStyle/>
                    <a:p>
                      <a:pPr marL="50800" marR="0" algn="l">
                        <a:lnSpc>
                          <a:spcPct val="107000"/>
                        </a:lnSpc>
                        <a:spcBef>
                          <a:spcPts val="425"/>
                        </a:spcBef>
                        <a:spcAft>
                          <a:spcPts val="0"/>
                        </a:spcAft>
                      </a:pPr>
                      <a:br>
                        <a:rPr lang="en-US" sz="1400">
                          <a:effectLst/>
                        </a:rPr>
                      </a:br>
                      <a:r>
                        <a:rPr lang="en-US" sz="1400">
                          <a:effectLst/>
                        </a:rPr>
                        <a:t>Name</a:t>
                      </a:r>
                    </a:p>
                  </a:txBody>
                  <a:tcPr marL="0" marR="0" marT="0" marB="0"/>
                </a:tc>
                <a:tc>
                  <a:txBody>
                    <a:bodyPr/>
                    <a:lstStyle/>
                    <a:p>
                      <a:pPr marL="50165" marR="0" algn="l">
                        <a:lnSpc>
                          <a:spcPct val="150000"/>
                        </a:lnSpc>
                        <a:spcBef>
                          <a:spcPts val="425"/>
                        </a:spcBef>
                        <a:spcAft>
                          <a:spcPts val="0"/>
                        </a:spcAft>
                      </a:pPr>
                      <a:r>
                        <a:rPr lang="en-US" sz="1500" err="1">
                          <a:effectLst/>
                        </a:rPr>
                        <a:t>Artyfy</a:t>
                      </a:r>
                      <a:endParaRPr lang="en-US" sz="14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10000"/>
                  </a:ext>
                </a:extLst>
              </a:tr>
              <a:tr h="2261767">
                <a:tc>
                  <a:txBody>
                    <a:bodyPr/>
                    <a:lstStyle/>
                    <a:p>
                      <a:pPr marL="50800" marR="0" algn="l">
                        <a:lnSpc>
                          <a:spcPct val="150000"/>
                        </a:lnSpc>
                        <a:spcBef>
                          <a:spcPts val="880"/>
                        </a:spcBef>
                        <a:spcAft>
                          <a:spcPts val="0"/>
                        </a:spcAft>
                      </a:pPr>
                      <a:r>
                        <a:rPr lang="en-US" sz="1500">
                          <a:effectLst/>
                        </a:rPr>
                        <a:t>Description</a:t>
                      </a:r>
                      <a:endParaRPr lang="en-US" sz="14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50165" marR="186690" algn="l">
                        <a:lnSpc>
                          <a:spcPct val="150000"/>
                        </a:lnSpc>
                        <a:spcBef>
                          <a:spcPts val="10"/>
                        </a:spcBef>
                        <a:spcAft>
                          <a:spcPts val="0"/>
                        </a:spcAft>
                      </a:pPr>
                      <a:r>
                        <a:rPr lang="en-US" sz="1500">
                          <a:effectLst/>
                        </a:rPr>
                        <a:t>This app offers a list of surrounding institutions as well as a total number of artists who have registered to present their artwork and sculptures to art lovers and the general public. This mobile application reduces the barriers that limit people's access to art by allowing them to enjoy the work of various artists or creative locations.</a:t>
                      </a:r>
                    </a:p>
                  </a:txBody>
                  <a:tcPr marL="0" marR="0" marT="0" marB="0"/>
                </a:tc>
                <a:extLst>
                  <a:ext uri="{0D108BD9-81ED-4DB2-BD59-A6C34878D82A}">
                    <a16:rowId xmlns:a16="http://schemas.microsoft.com/office/drawing/2014/main" val="10001"/>
                  </a:ext>
                </a:extLst>
              </a:tr>
              <a:tr h="1509094">
                <a:tc>
                  <a:txBody>
                    <a:bodyPr/>
                    <a:lstStyle/>
                    <a:p>
                      <a:pPr marL="0" marR="0" algn="l">
                        <a:lnSpc>
                          <a:spcPct val="150000"/>
                        </a:lnSpc>
                        <a:spcBef>
                          <a:spcPts val="5"/>
                        </a:spcBef>
                        <a:spcAft>
                          <a:spcPts val="0"/>
                        </a:spcAft>
                      </a:pPr>
                      <a:r>
                        <a:rPr lang="en-US" sz="1500">
                          <a:effectLst/>
                        </a:rPr>
                        <a:t> </a:t>
                      </a:r>
                      <a:endParaRPr lang="en-US" sz="1400">
                        <a:effectLst/>
                      </a:endParaRPr>
                    </a:p>
                    <a:p>
                      <a:pPr marL="50800" marR="0" algn="l">
                        <a:lnSpc>
                          <a:spcPct val="150000"/>
                        </a:lnSpc>
                        <a:spcBef>
                          <a:spcPts val="0"/>
                        </a:spcBef>
                        <a:spcAft>
                          <a:spcPts val="0"/>
                        </a:spcAft>
                      </a:pPr>
                      <a:r>
                        <a:rPr lang="en-US" sz="1500">
                          <a:effectLst/>
                        </a:rPr>
                        <a:t>Test Objective</a:t>
                      </a:r>
                      <a:endParaRPr lang="en-US" sz="14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50165" marR="0" algn="l">
                        <a:lnSpc>
                          <a:spcPct val="150000"/>
                        </a:lnSpc>
                        <a:spcBef>
                          <a:spcPts val="10"/>
                        </a:spcBef>
                        <a:spcAft>
                          <a:spcPts val="0"/>
                        </a:spcAft>
                      </a:pPr>
                      <a:r>
                        <a:rPr lang="en-US" sz="1500" spc="-15" dirty="0">
                          <a:effectLst/>
                        </a:rPr>
                        <a:t>Examine the product's stability, as well as its functions and features. The user's judgement of product stability, which covers quality, performance, dependability, and functionality of product themes, is known as stability acceptance.</a:t>
                      </a:r>
                      <a:endParaRPr lang="en-US"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944004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00F11-B449-4171-A9C0-511173C49A4C}"/>
              </a:ext>
            </a:extLst>
          </p:cNvPr>
          <p:cNvSpPr>
            <a:spLocks noGrp="1"/>
          </p:cNvSpPr>
          <p:nvPr>
            <p:ph type="title"/>
          </p:nvPr>
        </p:nvSpPr>
        <p:spPr/>
        <p:txBody>
          <a:bodyPr>
            <a:normAutofit/>
          </a:bodyPr>
          <a:lstStyle/>
          <a:p>
            <a:r>
              <a:rPr lang="en-IN" dirty="0"/>
              <a:t>OUR TEAM</a:t>
            </a:r>
          </a:p>
        </p:txBody>
      </p:sp>
      <p:sp>
        <p:nvSpPr>
          <p:cNvPr id="4" name="Content Placeholder 3">
            <a:extLst>
              <a:ext uri="{FF2B5EF4-FFF2-40B4-BE49-F238E27FC236}">
                <a16:creationId xmlns:a16="http://schemas.microsoft.com/office/drawing/2014/main" id="{CC5310A2-7DC1-42DF-BC5B-EF489B0B4E20}"/>
              </a:ext>
            </a:extLst>
          </p:cNvPr>
          <p:cNvSpPr>
            <a:spLocks noGrp="1"/>
          </p:cNvSpPr>
          <p:nvPr>
            <p:ph idx="1"/>
          </p:nvPr>
        </p:nvSpPr>
        <p:spPr/>
        <p:txBody>
          <a:bodyPr/>
          <a:lstStyle/>
          <a:p>
            <a:pPr marL="0" indent="0">
              <a:buNone/>
            </a:pPr>
            <a:r>
              <a:rPr lang="en-IN" dirty="0"/>
              <a:t>NAME TENTATIVE ROLES</a:t>
            </a:r>
          </a:p>
          <a:p>
            <a:r>
              <a:rPr lang="en-IN" dirty="0"/>
              <a:t>Yuva Venkata Sai Duppati  										       Full Stack Developer, Scrum Master</a:t>
            </a:r>
          </a:p>
          <a:p>
            <a:r>
              <a:rPr lang="en-IN" dirty="0"/>
              <a:t>Bhargav Sai Karicheti 											Full Stack Developer</a:t>
            </a:r>
          </a:p>
          <a:p>
            <a:r>
              <a:rPr lang="en-IN" dirty="0"/>
              <a:t>Shruthi Paka 													Full Stack Developer</a:t>
            </a:r>
          </a:p>
          <a:p>
            <a:r>
              <a:rPr lang="en-IN" dirty="0"/>
              <a:t>Lakshmi Vardhani Pravallika Munukutla 								Full Stack Developer</a:t>
            </a:r>
          </a:p>
          <a:p>
            <a:r>
              <a:rPr lang="en-IN" dirty="0"/>
              <a:t>Lakshmi Narayanan Shankar 										Full Stack Developer</a:t>
            </a:r>
          </a:p>
          <a:p>
            <a:r>
              <a:rPr lang="en-IN" dirty="0"/>
              <a:t>Nupur Badiani 													Full Stack Developer</a:t>
            </a:r>
          </a:p>
          <a:p>
            <a:r>
              <a:rPr lang="en-IN" dirty="0"/>
              <a:t>Deepaksai Valluru 												Full stack Developer</a:t>
            </a:r>
          </a:p>
          <a:p>
            <a:r>
              <a:rPr lang="en-IN" dirty="0"/>
              <a:t>Varun Ahuja 													Full Stack Developer</a:t>
            </a:r>
          </a:p>
        </p:txBody>
      </p:sp>
    </p:spTree>
    <p:extLst>
      <p:ext uri="{BB962C8B-B14F-4D97-AF65-F5344CB8AC3E}">
        <p14:creationId xmlns:p14="http://schemas.microsoft.com/office/powerpoint/2010/main" val="917834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Subtitle 2">
            <a:extLst>
              <a:ext uri="{FF2B5EF4-FFF2-40B4-BE49-F238E27FC236}">
                <a16:creationId xmlns:a16="http://schemas.microsoft.com/office/drawing/2014/main" id="{EC749D73-A2FE-4698-A25F-BADFB2FACD14}"/>
              </a:ext>
            </a:extLst>
          </p:cNvPr>
          <p:cNvSpPr txBox="1">
            <a:spLocks/>
          </p:cNvSpPr>
          <p:nvPr/>
        </p:nvSpPr>
        <p:spPr>
          <a:xfrm>
            <a:off x="1076771" y="553465"/>
            <a:ext cx="4742916" cy="5418032"/>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400" kern="1200">
                <a:solidFill>
                  <a:schemeClr val="tx1">
                    <a:tint val="75000"/>
                  </a:schemeClr>
                </a:solidFill>
                <a:latin typeface="+mn-lt"/>
                <a:ea typeface="+mn-ea"/>
                <a:cs typeface="+mn-cs"/>
              </a:defRPr>
            </a:lvl9pPr>
          </a:lstStyle>
          <a:p>
            <a:r>
              <a:rPr lang="en-US" sz="1600" dirty="0">
                <a:solidFill>
                  <a:schemeClr val="tx1"/>
                </a:solidFill>
              </a:rPr>
              <a:t>Testing refers to the process of evaluating an app. This procedure is beneficial in preventing numerous problems that may arise during the software development process, as well as adding value to the product by ensuring it fulfils all of the client's requirements.</a:t>
            </a:r>
          </a:p>
          <a:p>
            <a:r>
              <a:rPr lang="en-US" sz="1600" dirty="0">
                <a:solidFill>
                  <a:schemeClr val="tx1"/>
                </a:solidFill>
              </a:rPr>
              <a:t>As an app is being constructed, the most important aspect is its design, which must be user-friendly. After all, application is all about the user, and if they find it difficult to use, they will not utilize it, resulting in a low conversion rate. Then, to verify that all of the  functions are working properly, proper testing is required, which aids in the elimination of any bugs or faults that may arise during use. It is critical to make certain of this.</a:t>
            </a:r>
          </a:p>
          <a:p>
            <a:endParaRPr lang="en-US" sz="1600" dirty="0">
              <a:solidFill>
                <a:schemeClr val="tx1"/>
              </a:solidFill>
            </a:endParaRPr>
          </a:p>
        </p:txBody>
      </p:sp>
      <p:pic>
        <p:nvPicPr>
          <p:cNvPr id="18" name="Picture 17">
            <a:extLst>
              <a:ext uri="{FF2B5EF4-FFF2-40B4-BE49-F238E27FC236}">
                <a16:creationId xmlns:a16="http://schemas.microsoft.com/office/drawing/2014/main" id="{DAC1DFDB-2E26-4A8B-93B9-DD8B6DCE44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6458" y="1320782"/>
            <a:ext cx="3691479" cy="3691479"/>
          </a:xfrm>
          <a:prstGeom prst="rect">
            <a:avLst/>
          </a:prstGeom>
        </p:spPr>
      </p:pic>
    </p:spTree>
    <p:extLst>
      <p:ext uri="{BB962C8B-B14F-4D97-AF65-F5344CB8AC3E}">
        <p14:creationId xmlns:p14="http://schemas.microsoft.com/office/powerpoint/2010/main" val="2795777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5BB74D4E-F243-4A10-813D-500A14025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959157" y="1113764"/>
            <a:ext cx="3269749" cy="4624327"/>
          </a:xfrm>
          <a:prstGeom prst="rect">
            <a:avLst/>
          </a:prstGeom>
        </p:spPr>
        <p:txBody>
          <a:bodyPr vert="horz" lIns="91440" tIns="45720" rIns="91440" bIns="45720" rtlCol="0" anchor="ctr">
            <a:normAutofit/>
          </a:bodyPr>
          <a:lstStyle/>
          <a:p>
            <a:pPr>
              <a:spcBef>
                <a:spcPct val="0"/>
              </a:spcBef>
              <a:spcAft>
                <a:spcPts val="600"/>
              </a:spcAft>
            </a:pPr>
            <a:r>
              <a:rPr lang="en-US" sz="3200" cap="all">
                <a:solidFill>
                  <a:srgbClr val="FFFFFF"/>
                </a:solidFill>
                <a:latin typeface="+mj-lt"/>
                <a:ea typeface="+mj-ea"/>
                <a:cs typeface="+mj-cs"/>
              </a:rPr>
              <a:t>How Testing Can Be Beneficial?</a:t>
            </a:r>
          </a:p>
        </p:txBody>
      </p:sp>
      <p:sp>
        <p:nvSpPr>
          <p:cNvPr id="3" name="Subtitle 2"/>
          <p:cNvSpPr>
            <a:spLocks noGrp="1"/>
          </p:cNvSpPr>
          <p:nvPr>
            <p:ph type="subTitle" idx="1"/>
          </p:nvPr>
        </p:nvSpPr>
        <p:spPr>
          <a:xfrm>
            <a:off x="4767915" y="462507"/>
            <a:ext cx="7025756" cy="5888772"/>
          </a:xfrm>
        </p:spPr>
        <p:txBody>
          <a:bodyPr vert="horz" lIns="91440" tIns="45720" rIns="91440" bIns="45720" rtlCol="0" anchor="ctr">
            <a:normAutofit/>
          </a:bodyPr>
          <a:lstStyle/>
          <a:p>
            <a:pPr marL="285750" lvl="0" indent="-228600">
              <a:lnSpc>
                <a:spcPct val="90000"/>
              </a:lnSpc>
              <a:buFont typeface="Wingdings 2" panose="05020102010507070707" pitchFamily="18" charset="2"/>
              <a:buChar char=""/>
            </a:pPr>
            <a:r>
              <a:rPr lang="en-US" b="1" dirty="0">
                <a:solidFill>
                  <a:schemeClr val="tx2"/>
                </a:solidFill>
                <a:latin typeface="Calibri" panose="020F0502020204030204" pitchFamily="34" charset="0"/>
                <a:cs typeface="Calibri" panose="020F0502020204030204" pitchFamily="34" charset="0"/>
              </a:rPr>
              <a:t>It verifies a number of things, including:</a:t>
            </a:r>
            <a:r>
              <a:rPr lang="en-US" dirty="0">
                <a:solidFill>
                  <a:schemeClr val="tx2"/>
                </a:solidFill>
                <a:latin typeface="Calibri" panose="020F0502020204030204" pitchFamily="34" charset="0"/>
                <a:cs typeface="Calibri" panose="020F0502020204030204" pitchFamily="34" charset="0"/>
              </a:rPr>
              <a:t> Application testing also allows you to assess the usability, functionality, performance, compatibility, and security of a website or app. These are important considerations for any app.</a:t>
            </a:r>
          </a:p>
          <a:p>
            <a:pPr marL="285750" lvl="0" indent="-228600">
              <a:lnSpc>
                <a:spcPct val="90000"/>
              </a:lnSpc>
              <a:buFont typeface="Wingdings 2" panose="05020102010507070707" pitchFamily="18" charset="2"/>
              <a:buChar char=""/>
            </a:pPr>
            <a:r>
              <a:rPr lang="en-US" b="1" dirty="0">
                <a:solidFill>
                  <a:schemeClr val="tx2"/>
                </a:solidFill>
                <a:latin typeface="Calibri" panose="020F0502020204030204" pitchFamily="34" charset="0"/>
                <a:cs typeface="Calibri" panose="020F0502020204030204" pitchFamily="34" charset="0"/>
              </a:rPr>
              <a:t>Improves usability</a:t>
            </a:r>
            <a:r>
              <a:rPr lang="en-US" dirty="0">
                <a:solidFill>
                  <a:schemeClr val="tx2"/>
                </a:solidFill>
                <a:latin typeface="Calibri" panose="020F0502020204030204" pitchFamily="34" charset="0"/>
                <a:cs typeface="Calibri" panose="020F0502020204030204" pitchFamily="34" charset="0"/>
              </a:rPr>
              <a:t>: The usability is critical, as is addressing the risk factors that come with it, both of which can be accomplished.</a:t>
            </a:r>
          </a:p>
          <a:p>
            <a:pPr marL="285750" lvl="0" indent="-228600">
              <a:lnSpc>
                <a:spcPct val="90000"/>
              </a:lnSpc>
              <a:buFont typeface="Wingdings 2" panose="05020102010507070707" pitchFamily="18" charset="2"/>
              <a:buChar char=""/>
            </a:pPr>
            <a:r>
              <a:rPr lang="en-US" b="1" dirty="0">
                <a:solidFill>
                  <a:schemeClr val="tx2"/>
                </a:solidFill>
                <a:latin typeface="Calibri" panose="020F0502020204030204" pitchFamily="34" charset="0"/>
                <a:cs typeface="Calibri" panose="020F0502020204030204" pitchFamily="34" charset="0"/>
              </a:rPr>
              <a:t>It ensures that transactions are completed on time</a:t>
            </a:r>
            <a:r>
              <a:rPr lang="en-US" dirty="0">
                <a:solidFill>
                  <a:schemeClr val="tx2"/>
                </a:solidFill>
                <a:latin typeface="Calibri" panose="020F0502020204030204" pitchFamily="34" charset="0"/>
                <a:cs typeface="Calibri" panose="020F0502020204030204" pitchFamily="34" charset="0"/>
              </a:rPr>
              <a:t>: Testing ensures that each and every page on the application is carefully tested and verified to ensure that all transactions are completed successfully. This also aids in determining whether or not the app is ready for usage by the customer.</a:t>
            </a:r>
          </a:p>
          <a:p>
            <a:pPr marL="285750" lvl="0" indent="-228600">
              <a:lnSpc>
                <a:spcPct val="90000"/>
              </a:lnSpc>
              <a:buFont typeface="Wingdings 2" panose="05020102010507070707" pitchFamily="18" charset="2"/>
              <a:buChar char=""/>
            </a:pPr>
            <a:r>
              <a:rPr lang="en-US" b="1" dirty="0">
                <a:solidFill>
                  <a:schemeClr val="tx2"/>
                </a:solidFill>
                <a:latin typeface="Calibri" panose="020F0502020204030204" pitchFamily="34" charset="0"/>
                <a:cs typeface="Calibri" panose="020F0502020204030204" pitchFamily="34" charset="0"/>
              </a:rPr>
              <a:t>Examines functionality and compatibility in relation to load:</a:t>
            </a:r>
            <a:r>
              <a:rPr lang="en-US" dirty="0">
                <a:solidFill>
                  <a:schemeClr val="tx2"/>
                </a:solidFill>
                <a:latin typeface="Calibri" panose="020F0502020204030204" pitchFamily="34" charset="0"/>
                <a:cs typeface="Calibri" panose="020F0502020204030204" pitchFamily="34" charset="0"/>
              </a:rPr>
              <a:t> To ensure that client requirements are met flawlessly, we must ensure that all of the functions available on tare properly functioning under a variety of load conditions. Organizations must also ensure that their app is compatible with a variety of browsers and systems. All of these concerns can be addressed through testing, which also ensures compatibility and decent performance under severe loads.</a:t>
            </a:r>
          </a:p>
          <a:p>
            <a:pPr marL="285750" lvl="0" indent="-228600">
              <a:lnSpc>
                <a:spcPct val="90000"/>
              </a:lnSpc>
              <a:buFont typeface="Wingdings 2" panose="05020102010507070707" pitchFamily="18" charset="2"/>
              <a:buChar char=""/>
            </a:pPr>
            <a:r>
              <a:rPr lang="en-US" b="1" dirty="0">
                <a:solidFill>
                  <a:schemeClr val="tx2"/>
                </a:solidFill>
                <a:latin typeface="Calibri" panose="020F0502020204030204" pitchFamily="34" charset="0"/>
                <a:cs typeface="Calibri" panose="020F0502020204030204" pitchFamily="34" charset="0"/>
              </a:rPr>
              <a:t>Reduces the risk of change:</a:t>
            </a:r>
            <a:r>
              <a:rPr lang="en-US" dirty="0">
                <a:solidFill>
                  <a:schemeClr val="tx2"/>
                </a:solidFill>
                <a:latin typeface="Calibri" panose="020F0502020204030204" pitchFamily="34" charset="0"/>
                <a:cs typeface="Calibri" panose="020F0502020204030204" pitchFamily="34" charset="0"/>
              </a:rPr>
              <a:t> It is also easy to ensure that the integration of new modifications does not damage the performance or produce any unintended issues by conducting testing.</a:t>
            </a:r>
          </a:p>
        </p:txBody>
      </p:sp>
    </p:spTree>
    <p:extLst>
      <p:ext uri="{BB962C8B-B14F-4D97-AF65-F5344CB8AC3E}">
        <p14:creationId xmlns:p14="http://schemas.microsoft.com/office/powerpoint/2010/main" val="2373390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993F09C6-4F57-4B05-9592-E253D8BC6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8" name="Rectangle 27">
            <a:extLst>
              <a:ext uri="{FF2B5EF4-FFF2-40B4-BE49-F238E27FC236}">
                <a16:creationId xmlns:a16="http://schemas.microsoft.com/office/drawing/2014/main" id="{879A26B8-6C4E-452B-ADD3-ED324A7AB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C11B947-A527-43C0-83A0-3B0BC890F7CD}"/>
              </a:ext>
            </a:extLst>
          </p:cNvPr>
          <p:cNvSpPr txBox="1"/>
          <p:nvPr/>
        </p:nvSpPr>
        <p:spPr>
          <a:xfrm>
            <a:off x="6494721" y="960723"/>
            <a:ext cx="4968489" cy="1013800"/>
          </a:xfrm>
          <a:prstGeom prst="rect">
            <a:avLst/>
          </a:prstGeom>
        </p:spPr>
        <p:txBody>
          <a:bodyPr vert="horz" lIns="91440" tIns="45720" rIns="91440" bIns="45720" rtlCol="0" anchor="b">
            <a:normAutofit/>
          </a:bodyPr>
          <a:lstStyle/>
          <a:p>
            <a:pPr fontAlgn="base">
              <a:lnSpc>
                <a:spcPct val="90000"/>
              </a:lnSpc>
              <a:spcBef>
                <a:spcPct val="0"/>
              </a:spcBef>
              <a:spcAft>
                <a:spcPts val="600"/>
              </a:spcAft>
            </a:pPr>
            <a:r>
              <a:rPr lang="en-US" sz="2200" cap="all">
                <a:ln w="0"/>
                <a:solidFill>
                  <a:schemeClr val="tx2"/>
                </a:solidFill>
                <a:effectLst>
                  <a:outerShdw blurRad="38100" dist="19050" dir="2700000" algn="tl" rotWithShape="0">
                    <a:schemeClr val="dk1">
                      <a:alpha val="40000"/>
                    </a:schemeClr>
                  </a:outerShdw>
                </a:effectLst>
                <a:latin typeface="+mj-lt"/>
                <a:ea typeface="+mj-ea"/>
                <a:cs typeface="+mj-cs"/>
              </a:rPr>
              <a:t>Following Risks Can Be Prevented By Performing Testing?</a:t>
            </a:r>
          </a:p>
        </p:txBody>
      </p:sp>
      <p:sp>
        <p:nvSpPr>
          <p:cNvPr id="30" name="Rectangle 29">
            <a:extLst>
              <a:ext uri="{FF2B5EF4-FFF2-40B4-BE49-F238E27FC236}">
                <a16:creationId xmlns:a16="http://schemas.microsoft.com/office/drawing/2014/main" id="{D03E4FEE-2E6A-44AB-B6BA-C1AD0CD6D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560581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0817EB59-13B3-43DA-9B91-A7CC174A6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4318" y="457200"/>
            <a:ext cx="5600007"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9B4167E1-E2B0-4192-8DA2-6967DDFF87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560996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0ACF1AA6-F17F-4520-B977-BF6FF67490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333" y="1086266"/>
            <a:ext cx="4668054" cy="4668054"/>
          </a:xfrm>
          <a:prstGeom prst="rect">
            <a:avLst/>
          </a:prstGeom>
        </p:spPr>
      </p:pic>
      <p:sp>
        <p:nvSpPr>
          <p:cNvPr id="11" name="Subtitle 2">
            <a:extLst>
              <a:ext uri="{FF2B5EF4-FFF2-40B4-BE49-F238E27FC236}">
                <a16:creationId xmlns:a16="http://schemas.microsoft.com/office/drawing/2014/main" id="{517BEE45-3DD3-489D-9950-2231EB54AF4A}"/>
              </a:ext>
            </a:extLst>
          </p:cNvPr>
          <p:cNvSpPr>
            <a:spLocks noGrp="1"/>
          </p:cNvSpPr>
          <p:nvPr>
            <p:ph type="subTitle" idx="1"/>
          </p:nvPr>
        </p:nvSpPr>
        <p:spPr>
          <a:xfrm>
            <a:off x="6515987" y="2254102"/>
            <a:ext cx="4947221" cy="3650344"/>
          </a:xfrm>
        </p:spPr>
        <p:txBody>
          <a:bodyPr vert="horz" lIns="91440" tIns="45720" rIns="91440" bIns="45720" rtlCol="0" anchor="ctr">
            <a:normAutofit/>
          </a:bodyPr>
          <a:lstStyle/>
          <a:p>
            <a:pPr marL="285750" lvl="0" indent="-285750" fontAlgn="base">
              <a:buFont typeface="Wingdings 2" panose="05020102010507070707" pitchFamily="18" charset="2"/>
              <a:buChar char=""/>
            </a:pPr>
            <a:r>
              <a:rPr lang="en-US" dirty="0">
                <a:solidFill>
                  <a:schemeClr val="tx2"/>
                </a:solidFill>
              </a:rPr>
              <a:t>Slow application loading</a:t>
            </a:r>
          </a:p>
          <a:p>
            <a:pPr marL="285750" lvl="0" indent="-285750" fontAlgn="base">
              <a:buFont typeface="Wingdings 2" panose="05020102010507070707" pitchFamily="18" charset="2"/>
              <a:buChar char=""/>
            </a:pPr>
            <a:r>
              <a:rPr lang="en-US" dirty="0">
                <a:solidFill>
                  <a:schemeClr val="tx2"/>
                </a:solidFill>
              </a:rPr>
              <a:t>Weak search functionality</a:t>
            </a:r>
          </a:p>
          <a:p>
            <a:pPr marL="285750" lvl="0" indent="-285750" fontAlgn="base">
              <a:buFont typeface="Wingdings 2" panose="05020102010507070707" pitchFamily="18" charset="2"/>
              <a:buChar char=""/>
            </a:pPr>
            <a:r>
              <a:rPr lang="en-US" dirty="0">
                <a:solidFill>
                  <a:schemeClr val="tx2"/>
                </a:solidFill>
              </a:rPr>
              <a:t>Unavailability of item</a:t>
            </a:r>
          </a:p>
          <a:p>
            <a:pPr marL="285750" lvl="0" indent="-285750" fontAlgn="base">
              <a:buFont typeface="Wingdings 2" panose="05020102010507070707" pitchFamily="18" charset="2"/>
              <a:buChar char=""/>
            </a:pPr>
            <a:r>
              <a:rPr lang="en-US" dirty="0">
                <a:solidFill>
                  <a:schemeClr val="tx2"/>
                </a:solidFill>
              </a:rPr>
              <a:t>Could not sign in</a:t>
            </a:r>
          </a:p>
          <a:p>
            <a:pPr marL="285750" lvl="0" indent="-285750" fontAlgn="base">
              <a:buFont typeface="Wingdings 2" panose="05020102010507070707" pitchFamily="18" charset="2"/>
              <a:buChar char=""/>
            </a:pPr>
            <a:r>
              <a:rPr lang="en-US" dirty="0">
                <a:solidFill>
                  <a:schemeClr val="tx2"/>
                </a:solidFill>
              </a:rPr>
              <a:t>Wrong artist details</a:t>
            </a:r>
          </a:p>
          <a:p>
            <a:pPr marL="285750" lvl="0" indent="-285750" fontAlgn="base">
              <a:buFont typeface="Wingdings 2" panose="05020102010507070707" pitchFamily="18" charset="2"/>
              <a:buChar char=""/>
            </a:pPr>
            <a:r>
              <a:rPr lang="en-US" dirty="0">
                <a:solidFill>
                  <a:schemeClr val="tx2"/>
                </a:solidFill>
              </a:rPr>
              <a:t>Wrong display details</a:t>
            </a:r>
          </a:p>
        </p:txBody>
      </p:sp>
    </p:spTree>
    <p:extLst>
      <p:ext uri="{BB962C8B-B14F-4D97-AF65-F5344CB8AC3E}">
        <p14:creationId xmlns:p14="http://schemas.microsoft.com/office/powerpoint/2010/main" val="4299210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883F11E-ECB3-4046-A121-A45C6FF631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E249A93-6EDB-49DB-8169-43CB6AC318E6}"/>
              </a:ext>
            </a:extLst>
          </p:cNvPr>
          <p:cNvSpPr txBox="1"/>
          <p:nvPr/>
        </p:nvSpPr>
        <p:spPr>
          <a:xfrm>
            <a:off x="581192" y="1370517"/>
            <a:ext cx="5708356" cy="1982571"/>
          </a:xfrm>
          <a:prstGeom prst="rect">
            <a:avLst/>
          </a:prstGeom>
        </p:spPr>
        <p:txBody>
          <a:bodyPr vert="horz" lIns="91440" tIns="45720" rIns="91440" bIns="45720" rtlCol="0" anchor="b">
            <a:normAutofit/>
          </a:bodyPr>
          <a:lstStyle/>
          <a:p>
            <a:pPr>
              <a:spcBef>
                <a:spcPct val="0"/>
              </a:spcBef>
              <a:spcAft>
                <a:spcPts val="600"/>
              </a:spcAft>
            </a:pPr>
            <a:r>
              <a:rPr lang="en-US" sz="3600" cap="all">
                <a:solidFill>
                  <a:schemeClr val="accent1"/>
                </a:solidFill>
                <a:latin typeface="+mj-lt"/>
                <a:ea typeface="+mj-ea"/>
                <a:cs typeface="+mj-cs"/>
              </a:rPr>
              <a:t>Important Test Cases</a:t>
            </a:r>
          </a:p>
        </p:txBody>
      </p:sp>
      <p:sp>
        <p:nvSpPr>
          <p:cNvPr id="11" name="Subtitle 2">
            <a:extLst>
              <a:ext uri="{FF2B5EF4-FFF2-40B4-BE49-F238E27FC236}">
                <a16:creationId xmlns:a16="http://schemas.microsoft.com/office/drawing/2014/main" id="{B473D795-A3E9-4A88-B14F-2C45A0CD39EA}"/>
              </a:ext>
            </a:extLst>
          </p:cNvPr>
          <p:cNvSpPr>
            <a:spLocks noGrp="1"/>
          </p:cNvSpPr>
          <p:nvPr>
            <p:ph type="subTitle" idx="1"/>
          </p:nvPr>
        </p:nvSpPr>
        <p:spPr>
          <a:xfrm>
            <a:off x="581194" y="3353089"/>
            <a:ext cx="5511418" cy="1647733"/>
          </a:xfrm>
        </p:spPr>
        <p:txBody>
          <a:bodyPr vert="horz" lIns="91440" tIns="45720" rIns="91440" bIns="45720" rtlCol="0" anchor="t">
            <a:normAutofit/>
          </a:bodyPr>
          <a:lstStyle/>
          <a:p>
            <a:pPr fontAlgn="base"/>
            <a:r>
              <a:rPr lang="en-US" dirty="0">
                <a:solidFill>
                  <a:schemeClr val="tx1"/>
                </a:solidFill>
              </a:rPr>
              <a:t>As a result, test cases are primarily scripted/non-scripted scenarios used to verify the various functionalities of an application. And we've included a complete checklist as well as key test cases that an application testing team should focus on.</a:t>
            </a:r>
          </a:p>
        </p:txBody>
      </p:sp>
      <p:sp>
        <p:nvSpPr>
          <p:cNvPr id="22" name="Rectangle 21">
            <a:extLst>
              <a:ext uri="{FF2B5EF4-FFF2-40B4-BE49-F238E27FC236}">
                <a16:creationId xmlns:a16="http://schemas.microsoft.com/office/drawing/2014/main" id="{5CF77191-9839-40D9-B04E-85DF01BB02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052796"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BF007B11-F4C3-4A9E-AAA8-D52C8C1AD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1306" y="457200"/>
            <a:ext cx="3052798"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871D0F6C-C993-4E97-A103-9448E35FE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453643"/>
            <a:ext cx="5009388"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7B28B346-1639-4F05-9EBC-808A9DC665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723899"/>
            <a:ext cx="5009388"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21767BFF-D4FD-4A87-843D-0415CF3326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9546" y="1697911"/>
            <a:ext cx="3722454" cy="3722454"/>
          </a:xfrm>
          <a:prstGeom prst="rect">
            <a:avLst/>
          </a:prstGeom>
        </p:spPr>
      </p:pic>
    </p:spTree>
    <p:extLst>
      <p:ext uri="{BB962C8B-B14F-4D97-AF65-F5344CB8AC3E}">
        <p14:creationId xmlns:p14="http://schemas.microsoft.com/office/powerpoint/2010/main" val="4111473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9CD4BEB-C391-4F7E-9838-95411A832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AD97D017-3635-4206-B8FC-C795D1555F46}"/>
              </a:ext>
            </a:extLst>
          </p:cNvPr>
          <p:cNvSpPr>
            <a:spLocks noGrp="1"/>
          </p:cNvSpPr>
          <p:nvPr>
            <p:ph type="subTitle" idx="1"/>
          </p:nvPr>
        </p:nvSpPr>
        <p:spPr>
          <a:xfrm>
            <a:off x="506027" y="1276350"/>
            <a:ext cx="11068713" cy="1911043"/>
          </a:xfrm>
        </p:spPr>
        <p:txBody>
          <a:bodyPr vert="horz" lIns="91440" tIns="45720" rIns="91440" bIns="45720" rtlCol="0" anchor="t">
            <a:normAutofit lnSpcReduction="10000"/>
          </a:bodyPr>
          <a:lstStyle/>
          <a:p>
            <a:pPr fontAlgn="base">
              <a:lnSpc>
                <a:spcPct val="90000"/>
              </a:lnSpc>
            </a:pPr>
            <a:r>
              <a:rPr lang="en-US" dirty="0">
                <a:solidFill>
                  <a:schemeClr val="tx1"/>
                </a:solidFill>
                <a:latin typeface="Calibri" panose="020F0502020204030204" pitchFamily="34" charset="0"/>
                <a:cs typeface="Calibri" panose="020F0502020204030204" pitchFamily="34" charset="0"/>
              </a:rPr>
              <a:t>It is critical that the general Test cases for app are carefully written and thorough. Even the tiniest details, such as the home screen interaction quality, how smooth the navigation across product categories is, or whether the product picture enlarges upon clicks, and so on, require a great deal of care. The following are some of the general tests that must be run on the website:</a:t>
            </a:r>
          </a:p>
          <a:p>
            <a:pPr lvl="0" fontAlgn="base">
              <a:lnSpc>
                <a:spcPct val="90000"/>
              </a:lnSpc>
            </a:pPr>
            <a:r>
              <a:rPr lang="en-US" dirty="0">
                <a:solidFill>
                  <a:schemeClr val="tx1"/>
                </a:solidFill>
                <a:latin typeface="Calibri" panose="020F0502020204030204" pitchFamily="34" charset="0"/>
                <a:cs typeface="Calibri" panose="020F0502020204030204" pitchFamily="34" charset="0"/>
              </a:rPr>
              <a:t>Whether or not the links are routed to the right art/category pages</a:t>
            </a:r>
          </a:p>
          <a:p>
            <a:pPr lvl="0" fontAlgn="base">
              <a:lnSpc>
                <a:spcPct val="90000"/>
              </a:lnSpc>
            </a:pPr>
            <a:r>
              <a:rPr lang="en-US" dirty="0">
                <a:solidFill>
                  <a:schemeClr val="tx1"/>
                </a:solidFill>
                <a:latin typeface="Calibri" panose="020F0502020204030204" pitchFamily="34" charset="0"/>
                <a:cs typeface="Calibri" panose="020F0502020204030204" pitchFamily="34" charset="0"/>
              </a:rPr>
              <a:t>Whether the art, category name, art description, and artist details are all clearly visible. </a:t>
            </a:r>
          </a:p>
          <a:p>
            <a:pPr lvl="0" fontAlgn="base">
              <a:lnSpc>
                <a:spcPct val="90000"/>
              </a:lnSpc>
            </a:pPr>
            <a:r>
              <a:rPr lang="en-US" dirty="0">
                <a:solidFill>
                  <a:schemeClr val="tx1"/>
                </a:solidFill>
                <a:latin typeface="Calibri" panose="020F0502020204030204" pitchFamily="34" charset="0"/>
                <a:cs typeface="Calibri" panose="020F0502020204030204" pitchFamily="34" charset="0"/>
              </a:rPr>
              <a:t>Whether all category/museum pages include a relevant art that is specifically listed for the category/museum.</a:t>
            </a:r>
          </a:p>
        </p:txBody>
      </p:sp>
      <p:sp>
        <p:nvSpPr>
          <p:cNvPr id="13" name="TextBox 12">
            <a:extLst>
              <a:ext uri="{FF2B5EF4-FFF2-40B4-BE49-F238E27FC236}">
                <a16:creationId xmlns:a16="http://schemas.microsoft.com/office/drawing/2014/main" id="{0E095B67-F545-492F-9C25-7F22425442DA}"/>
              </a:ext>
            </a:extLst>
          </p:cNvPr>
          <p:cNvSpPr txBox="1"/>
          <p:nvPr/>
        </p:nvSpPr>
        <p:spPr>
          <a:xfrm>
            <a:off x="506028" y="723900"/>
            <a:ext cx="1694248" cy="461665"/>
          </a:xfrm>
          <a:prstGeom prst="rect">
            <a:avLst/>
          </a:prstGeom>
          <a:noFill/>
        </p:spPr>
        <p:txBody>
          <a:bodyPr wrap="square" rtlCol="0">
            <a:spAutoFit/>
          </a:bodyPr>
          <a:lstStyle/>
          <a:p>
            <a:pPr>
              <a:spcAft>
                <a:spcPts val="600"/>
              </a:spcAft>
            </a:pPr>
            <a:r>
              <a:rPr lang="en-US" sz="2400" dirty="0">
                <a:solidFill>
                  <a:schemeClr val="accent2"/>
                </a:solidFill>
              </a:rPr>
              <a:t>1. In general</a:t>
            </a:r>
          </a:p>
        </p:txBody>
      </p:sp>
      <p:graphicFrame>
        <p:nvGraphicFramePr>
          <p:cNvPr id="15" name="Table 14">
            <a:extLst>
              <a:ext uri="{FF2B5EF4-FFF2-40B4-BE49-F238E27FC236}">
                <a16:creationId xmlns:a16="http://schemas.microsoft.com/office/drawing/2014/main" id="{00E6F61C-B636-4D75-8615-6985965F3B04}"/>
              </a:ext>
            </a:extLst>
          </p:cNvPr>
          <p:cNvGraphicFramePr>
            <a:graphicFrameLocks noGrp="1"/>
          </p:cNvGraphicFramePr>
          <p:nvPr>
            <p:extLst>
              <p:ext uri="{D42A27DB-BD31-4B8C-83A1-F6EECF244321}">
                <p14:modId xmlns:p14="http://schemas.microsoft.com/office/powerpoint/2010/main" val="1874629287"/>
              </p:ext>
            </p:extLst>
          </p:nvPr>
        </p:nvGraphicFramePr>
        <p:xfrm>
          <a:off x="506027" y="3337119"/>
          <a:ext cx="11185867" cy="3371155"/>
        </p:xfrm>
        <a:graphic>
          <a:graphicData uri="http://schemas.openxmlformats.org/drawingml/2006/table">
            <a:tbl>
              <a:tblPr firstRow="1" firstCol="1" bandRow="1">
                <a:tableStyleId>{5C22544A-7EE6-4342-B048-85BDC9FD1C3A}</a:tableStyleId>
              </a:tblPr>
              <a:tblGrid>
                <a:gridCol w="783753">
                  <a:extLst>
                    <a:ext uri="{9D8B030D-6E8A-4147-A177-3AD203B41FA5}">
                      <a16:colId xmlns:a16="http://schemas.microsoft.com/office/drawing/2014/main" val="20000"/>
                    </a:ext>
                  </a:extLst>
                </a:gridCol>
                <a:gridCol w="2579853">
                  <a:extLst>
                    <a:ext uri="{9D8B030D-6E8A-4147-A177-3AD203B41FA5}">
                      <a16:colId xmlns:a16="http://schemas.microsoft.com/office/drawing/2014/main" val="20001"/>
                    </a:ext>
                  </a:extLst>
                </a:gridCol>
                <a:gridCol w="2567130">
                  <a:extLst>
                    <a:ext uri="{9D8B030D-6E8A-4147-A177-3AD203B41FA5}">
                      <a16:colId xmlns:a16="http://schemas.microsoft.com/office/drawing/2014/main" val="20002"/>
                    </a:ext>
                  </a:extLst>
                </a:gridCol>
                <a:gridCol w="2654072">
                  <a:extLst>
                    <a:ext uri="{9D8B030D-6E8A-4147-A177-3AD203B41FA5}">
                      <a16:colId xmlns:a16="http://schemas.microsoft.com/office/drawing/2014/main" val="20003"/>
                    </a:ext>
                  </a:extLst>
                </a:gridCol>
                <a:gridCol w="2601059">
                  <a:extLst>
                    <a:ext uri="{9D8B030D-6E8A-4147-A177-3AD203B41FA5}">
                      <a16:colId xmlns:a16="http://schemas.microsoft.com/office/drawing/2014/main" val="20004"/>
                    </a:ext>
                  </a:extLst>
                </a:gridCol>
              </a:tblGrid>
              <a:tr h="293144">
                <a:tc>
                  <a:txBody>
                    <a:bodyPr/>
                    <a:lstStyle/>
                    <a:p>
                      <a:pPr marL="0" marR="0">
                        <a:spcBef>
                          <a:spcPts val="0"/>
                        </a:spcBef>
                        <a:spcAft>
                          <a:spcPts val="0"/>
                        </a:spcAft>
                      </a:pPr>
                      <a:r>
                        <a:rPr lang="en-US" sz="1600" err="1">
                          <a:effectLst/>
                        </a:rPr>
                        <a:t>S.No</a:t>
                      </a:r>
                      <a:endParaRPr lang="en-US" sz="1500">
                        <a:effectLst/>
                        <a:latin typeface="Arial" panose="020B0604020202020204" pitchFamily="34" charset="0"/>
                        <a:ea typeface="Arial" panose="020B0604020202020204" pitchFamily="34" charset="0"/>
                        <a:cs typeface="Times New Roman" panose="02020603050405020304" pitchFamily="18" charset="0"/>
                      </a:endParaRPr>
                    </a:p>
                  </a:txBody>
                  <a:tcPr marL="91607" marR="91607" marT="0" marB="0"/>
                </a:tc>
                <a:tc>
                  <a:txBody>
                    <a:bodyPr/>
                    <a:lstStyle/>
                    <a:p>
                      <a:pPr marL="0" marR="0">
                        <a:spcBef>
                          <a:spcPts val="0"/>
                        </a:spcBef>
                        <a:spcAft>
                          <a:spcPts val="0"/>
                        </a:spcAft>
                      </a:pPr>
                      <a:r>
                        <a:rPr lang="en-US" sz="1600">
                          <a:effectLst/>
                        </a:rPr>
                        <a:t>Action</a:t>
                      </a:r>
                      <a:endParaRPr lang="en-US" sz="1500">
                        <a:effectLst/>
                        <a:latin typeface="Arial" panose="020B0604020202020204" pitchFamily="34" charset="0"/>
                        <a:ea typeface="Arial" panose="020B0604020202020204" pitchFamily="34" charset="0"/>
                        <a:cs typeface="Times New Roman" panose="02020603050405020304" pitchFamily="18" charset="0"/>
                      </a:endParaRPr>
                    </a:p>
                  </a:txBody>
                  <a:tcPr marL="91607" marR="91607" marT="0" marB="0"/>
                </a:tc>
                <a:tc>
                  <a:txBody>
                    <a:bodyPr/>
                    <a:lstStyle/>
                    <a:p>
                      <a:pPr marL="0" marR="0" algn="ctr">
                        <a:spcBef>
                          <a:spcPts val="0"/>
                        </a:spcBef>
                        <a:spcAft>
                          <a:spcPts val="0"/>
                        </a:spcAft>
                      </a:pPr>
                      <a:r>
                        <a:rPr lang="en-US" sz="1600">
                          <a:effectLst/>
                        </a:rPr>
                        <a:t>Input</a:t>
                      </a:r>
                      <a:endParaRPr lang="en-US" sz="1500">
                        <a:effectLst/>
                        <a:latin typeface="Arial" panose="020B0604020202020204" pitchFamily="34" charset="0"/>
                        <a:ea typeface="Arial" panose="020B0604020202020204" pitchFamily="34" charset="0"/>
                        <a:cs typeface="Times New Roman" panose="02020603050405020304" pitchFamily="18" charset="0"/>
                      </a:endParaRPr>
                    </a:p>
                  </a:txBody>
                  <a:tcPr marL="91607" marR="91607" marT="0" marB="0"/>
                </a:tc>
                <a:tc>
                  <a:txBody>
                    <a:bodyPr/>
                    <a:lstStyle/>
                    <a:p>
                      <a:pPr marL="0" marR="0" algn="ctr">
                        <a:spcBef>
                          <a:spcPts val="0"/>
                        </a:spcBef>
                        <a:spcAft>
                          <a:spcPts val="0"/>
                        </a:spcAft>
                      </a:pPr>
                      <a:r>
                        <a:rPr lang="en-US" sz="1600">
                          <a:effectLst/>
                        </a:rPr>
                        <a:t>Expected Output</a:t>
                      </a:r>
                      <a:endParaRPr lang="en-US" sz="1500">
                        <a:effectLst/>
                        <a:latin typeface="Arial" panose="020B0604020202020204" pitchFamily="34" charset="0"/>
                        <a:ea typeface="Arial" panose="020B0604020202020204" pitchFamily="34" charset="0"/>
                        <a:cs typeface="Times New Roman" panose="02020603050405020304" pitchFamily="18" charset="0"/>
                      </a:endParaRPr>
                    </a:p>
                  </a:txBody>
                  <a:tcPr marL="91607" marR="91607" marT="0" marB="0"/>
                </a:tc>
                <a:tc>
                  <a:txBody>
                    <a:bodyPr/>
                    <a:lstStyle/>
                    <a:p>
                      <a:pPr marL="0" marR="0" algn="ctr">
                        <a:spcBef>
                          <a:spcPts val="0"/>
                        </a:spcBef>
                        <a:spcAft>
                          <a:spcPts val="0"/>
                        </a:spcAft>
                      </a:pPr>
                      <a:r>
                        <a:rPr lang="en-US" sz="1600">
                          <a:effectLst/>
                        </a:rPr>
                        <a:t>Actual Output</a:t>
                      </a:r>
                      <a:endParaRPr lang="en-US" sz="1500">
                        <a:effectLst/>
                        <a:latin typeface="Arial" panose="020B0604020202020204" pitchFamily="34" charset="0"/>
                        <a:ea typeface="Arial" panose="020B0604020202020204" pitchFamily="34" charset="0"/>
                        <a:cs typeface="Times New Roman" panose="02020603050405020304" pitchFamily="18" charset="0"/>
                      </a:endParaRPr>
                    </a:p>
                  </a:txBody>
                  <a:tcPr marL="91607" marR="91607" marT="0" marB="0"/>
                </a:tc>
                <a:extLst>
                  <a:ext uri="{0D108BD9-81ED-4DB2-BD59-A6C34878D82A}">
                    <a16:rowId xmlns:a16="http://schemas.microsoft.com/office/drawing/2014/main" val="10000"/>
                  </a:ext>
                </a:extLst>
              </a:tr>
              <a:tr h="781717">
                <a:tc>
                  <a:txBody>
                    <a:bodyPr/>
                    <a:lstStyle/>
                    <a:p>
                      <a:pPr marL="0" marR="0">
                        <a:spcBef>
                          <a:spcPts val="0"/>
                        </a:spcBef>
                        <a:spcAft>
                          <a:spcPts val="0"/>
                        </a:spcAft>
                      </a:pPr>
                      <a:r>
                        <a:rPr lang="en-US" sz="1600">
                          <a:effectLst/>
                        </a:rPr>
                        <a:t>1.</a:t>
                      </a:r>
                      <a:endParaRPr lang="en-US" sz="1500">
                        <a:effectLst/>
                        <a:latin typeface="Arial" panose="020B0604020202020204" pitchFamily="34" charset="0"/>
                        <a:ea typeface="Arial" panose="020B0604020202020204" pitchFamily="34" charset="0"/>
                        <a:cs typeface="Times New Roman" panose="02020603050405020304" pitchFamily="18" charset="0"/>
                      </a:endParaRPr>
                    </a:p>
                  </a:txBody>
                  <a:tcPr marL="91607" marR="91607" marT="0" marB="0"/>
                </a:tc>
                <a:tc>
                  <a:txBody>
                    <a:bodyPr/>
                    <a:lstStyle/>
                    <a:p>
                      <a:pPr marL="0" marR="0">
                        <a:spcBef>
                          <a:spcPts val="0"/>
                        </a:spcBef>
                        <a:spcAft>
                          <a:spcPts val="0"/>
                        </a:spcAft>
                      </a:pPr>
                      <a:r>
                        <a:rPr lang="en-US" sz="1600">
                          <a:effectLst/>
                        </a:rPr>
                        <a:t>Whether or not the links are routed to the right art/category pages</a:t>
                      </a:r>
                      <a:endParaRPr lang="en-US" sz="1500">
                        <a:effectLst/>
                        <a:latin typeface="Arial" panose="020B0604020202020204" pitchFamily="34" charset="0"/>
                        <a:ea typeface="Arial" panose="020B0604020202020204" pitchFamily="34" charset="0"/>
                        <a:cs typeface="Times New Roman" panose="02020603050405020304" pitchFamily="18" charset="0"/>
                      </a:endParaRPr>
                    </a:p>
                  </a:txBody>
                  <a:tcPr marL="91607" marR="91607" marT="0" marB="0"/>
                </a:tc>
                <a:tc>
                  <a:txBody>
                    <a:bodyPr/>
                    <a:lstStyle/>
                    <a:p>
                      <a:pPr marL="0" marR="0">
                        <a:spcBef>
                          <a:spcPts val="0"/>
                        </a:spcBef>
                        <a:spcAft>
                          <a:spcPts val="0"/>
                        </a:spcAft>
                      </a:pPr>
                      <a:r>
                        <a:rPr lang="en-US" sz="1600">
                          <a:effectLst/>
                        </a:rPr>
                        <a:t>Click on any art picture </a:t>
                      </a:r>
                      <a:endParaRPr lang="en-US" sz="1500">
                        <a:effectLst/>
                        <a:latin typeface="Arial" panose="020B0604020202020204" pitchFamily="34" charset="0"/>
                        <a:ea typeface="Arial" panose="020B0604020202020204" pitchFamily="34" charset="0"/>
                        <a:cs typeface="Times New Roman" panose="02020603050405020304" pitchFamily="18" charset="0"/>
                      </a:endParaRPr>
                    </a:p>
                  </a:txBody>
                  <a:tcPr marL="91607" marR="91607" marT="0" marB="0"/>
                </a:tc>
                <a:tc>
                  <a:txBody>
                    <a:bodyPr/>
                    <a:lstStyle/>
                    <a:p>
                      <a:pPr marL="0" marR="0">
                        <a:spcBef>
                          <a:spcPts val="0"/>
                        </a:spcBef>
                        <a:spcAft>
                          <a:spcPts val="0"/>
                        </a:spcAft>
                      </a:pPr>
                      <a:r>
                        <a:rPr lang="en-US" sz="1600">
                          <a:effectLst/>
                        </a:rPr>
                        <a:t>Able to direct to the clicked art details</a:t>
                      </a:r>
                      <a:endParaRPr lang="en-US" sz="1500">
                        <a:effectLst/>
                        <a:latin typeface="Arial" panose="020B0604020202020204" pitchFamily="34" charset="0"/>
                        <a:ea typeface="Arial" panose="020B0604020202020204" pitchFamily="34" charset="0"/>
                        <a:cs typeface="Times New Roman" panose="02020603050405020304" pitchFamily="18" charset="0"/>
                      </a:endParaRPr>
                    </a:p>
                  </a:txBody>
                  <a:tcPr marL="91607" marR="91607" marT="0" marB="0"/>
                </a:tc>
                <a:tc>
                  <a:txBody>
                    <a:bodyPr/>
                    <a:lstStyle/>
                    <a:p>
                      <a:pPr marL="0" marR="0">
                        <a:spcBef>
                          <a:spcPts val="0"/>
                        </a:spcBef>
                        <a:spcAft>
                          <a:spcPts val="0"/>
                        </a:spcAft>
                      </a:pPr>
                      <a:r>
                        <a:rPr lang="en-US" sz="1600">
                          <a:effectLst/>
                        </a:rPr>
                        <a:t>Directed correctly</a:t>
                      </a:r>
                      <a:endParaRPr lang="en-US" sz="1500">
                        <a:effectLst/>
                        <a:latin typeface="Arial" panose="020B0604020202020204" pitchFamily="34" charset="0"/>
                        <a:ea typeface="Arial" panose="020B0604020202020204" pitchFamily="34" charset="0"/>
                        <a:cs typeface="Times New Roman" panose="02020603050405020304" pitchFamily="18" charset="0"/>
                      </a:endParaRPr>
                    </a:p>
                  </a:txBody>
                  <a:tcPr marL="91607" marR="91607" marT="0" marB="0"/>
                </a:tc>
                <a:extLst>
                  <a:ext uri="{0D108BD9-81ED-4DB2-BD59-A6C34878D82A}">
                    <a16:rowId xmlns:a16="http://schemas.microsoft.com/office/drawing/2014/main" val="10001"/>
                  </a:ext>
                </a:extLst>
              </a:tr>
              <a:tr h="1026004">
                <a:tc>
                  <a:txBody>
                    <a:bodyPr/>
                    <a:lstStyle/>
                    <a:p>
                      <a:pPr marL="0" marR="0">
                        <a:spcBef>
                          <a:spcPts val="0"/>
                        </a:spcBef>
                        <a:spcAft>
                          <a:spcPts val="0"/>
                        </a:spcAft>
                      </a:pPr>
                      <a:r>
                        <a:rPr lang="en-US" sz="1600">
                          <a:effectLst/>
                        </a:rPr>
                        <a:t>2.</a:t>
                      </a:r>
                      <a:endParaRPr lang="en-US" sz="1500">
                        <a:effectLst/>
                        <a:latin typeface="Arial" panose="020B0604020202020204" pitchFamily="34" charset="0"/>
                        <a:ea typeface="Arial" panose="020B0604020202020204" pitchFamily="34" charset="0"/>
                        <a:cs typeface="Times New Roman" panose="02020603050405020304" pitchFamily="18" charset="0"/>
                      </a:endParaRPr>
                    </a:p>
                  </a:txBody>
                  <a:tcPr marL="91607" marR="91607" marT="0" marB="0"/>
                </a:tc>
                <a:tc>
                  <a:txBody>
                    <a:bodyPr/>
                    <a:lstStyle/>
                    <a:p>
                      <a:pPr marL="0" marR="0">
                        <a:spcBef>
                          <a:spcPts val="0"/>
                        </a:spcBef>
                        <a:spcAft>
                          <a:spcPts val="0"/>
                        </a:spcAft>
                      </a:pPr>
                      <a:r>
                        <a:rPr lang="en-US" sz="1600" dirty="0">
                          <a:effectLst/>
                        </a:rPr>
                        <a:t>Whether the art, category name, art description, and artist details are all clearly visible </a:t>
                      </a:r>
                      <a:endParaRPr lang="en-US" sz="1500" dirty="0">
                        <a:effectLst/>
                        <a:latin typeface="Arial" panose="020B0604020202020204" pitchFamily="34" charset="0"/>
                        <a:ea typeface="Arial" panose="020B0604020202020204" pitchFamily="34" charset="0"/>
                        <a:cs typeface="Times New Roman" panose="02020603050405020304" pitchFamily="18" charset="0"/>
                      </a:endParaRPr>
                    </a:p>
                  </a:txBody>
                  <a:tcPr marL="91607" marR="91607" marT="0" marB="0"/>
                </a:tc>
                <a:tc>
                  <a:txBody>
                    <a:bodyPr/>
                    <a:lstStyle/>
                    <a:p>
                      <a:pPr marL="0" marR="0">
                        <a:spcBef>
                          <a:spcPts val="0"/>
                        </a:spcBef>
                        <a:spcAft>
                          <a:spcPts val="0"/>
                        </a:spcAft>
                      </a:pPr>
                      <a:r>
                        <a:rPr lang="en-US" sz="1600">
                          <a:effectLst/>
                        </a:rPr>
                        <a:t>Click on any art picture </a:t>
                      </a:r>
                      <a:endParaRPr lang="en-US" sz="1500">
                        <a:effectLst/>
                        <a:latin typeface="Arial" panose="020B0604020202020204" pitchFamily="34" charset="0"/>
                        <a:ea typeface="Arial" panose="020B0604020202020204" pitchFamily="34" charset="0"/>
                        <a:cs typeface="Times New Roman" panose="02020603050405020304" pitchFamily="18" charset="0"/>
                      </a:endParaRPr>
                    </a:p>
                  </a:txBody>
                  <a:tcPr marL="91607" marR="91607" marT="0" marB="0"/>
                </a:tc>
                <a:tc>
                  <a:txBody>
                    <a:bodyPr/>
                    <a:lstStyle/>
                    <a:p>
                      <a:pPr marL="0" marR="0">
                        <a:spcBef>
                          <a:spcPts val="0"/>
                        </a:spcBef>
                        <a:spcAft>
                          <a:spcPts val="0"/>
                        </a:spcAft>
                      </a:pPr>
                      <a:r>
                        <a:rPr lang="en-US" sz="1600">
                          <a:effectLst/>
                        </a:rPr>
                        <a:t>All details displayed are correct and accurate</a:t>
                      </a:r>
                      <a:endParaRPr lang="en-US" sz="1500">
                        <a:effectLst/>
                        <a:latin typeface="Arial" panose="020B0604020202020204" pitchFamily="34" charset="0"/>
                        <a:ea typeface="Arial" panose="020B0604020202020204" pitchFamily="34" charset="0"/>
                        <a:cs typeface="Times New Roman" panose="02020603050405020304" pitchFamily="18" charset="0"/>
                      </a:endParaRPr>
                    </a:p>
                  </a:txBody>
                  <a:tcPr marL="91607" marR="91607" marT="0" marB="0"/>
                </a:tc>
                <a:tc>
                  <a:txBody>
                    <a:bodyPr/>
                    <a:lstStyle/>
                    <a:p>
                      <a:pPr marL="0" marR="0">
                        <a:spcBef>
                          <a:spcPts val="0"/>
                        </a:spcBef>
                        <a:spcAft>
                          <a:spcPts val="0"/>
                        </a:spcAft>
                      </a:pPr>
                      <a:r>
                        <a:rPr lang="en-US" sz="1600">
                          <a:effectLst/>
                        </a:rPr>
                        <a:t>Details were correct and accurate</a:t>
                      </a:r>
                      <a:endParaRPr lang="en-US" sz="1500">
                        <a:effectLst/>
                        <a:latin typeface="Arial" panose="020B0604020202020204" pitchFamily="34" charset="0"/>
                        <a:ea typeface="Arial" panose="020B0604020202020204" pitchFamily="34" charset="0"/>
                        <a:cs typeface="Times New Roman" panose="02020603050405020304" pitchFamily="18" charset="0"/>
                      </a:endParaRPr>
                    </a:p>
                  </a:txBody>
                  <a:tcPr marL="91607" marR="91607" marT="0" marB="0"/>
                </a:tc>
                <a:extLst>
                  <a:ext uri="{0D108BD9-81ED-4DB2-BD59-A6C34878D82A}">
                    <a16:rowId xmlns:a16="http://schemas.microsoft.com/office/drawing/2014/main" val="10002"/>
                  </a:ext>
                </a:extLst>
              </a:tr>
              <a:tr h="1270290">
                <a:tc>
                  <a:txBody>
                    <a:bodyPr/>
                    <a:lstStyle/>
                    <a:p>
                      <a:pPr marL="0" marR="0">
                        <a:spcBef>
                          <a:spcPts val="0"/>
                        </a:spcBef>
                        <a:spcAft>
                          <a:spcPts val="0"/>
                        </a:spcAft>
                      </a:pPr>
                      <a:r>
                        <a:rPr lang="en-US" sz="1600">
                          <a:effectLst/>
                        </a:rPr>
                        <a:t>3.</a:t>
                      </a:r>
                      <a:endParaRPr lang="en-US" sz="1500">
                        <a:effectLst/>
                        <a:latin typeface="Arial" panose="020B0604020202020204" pitchFamily="34" charset="0"/>
                        <a:ea typeface="Arial" panose="020B0604020202020204" pitchFamily="34" charset="0"/>
                        <a:cs typeface="Times New Roman" panose="02020603050405020304" pitchFamily="18" charset="0"/>
                      </a:endParaRPr>
                    </a:p>
                  </a:txBody>
                  <a:tcPr marL="91607" marR="91607" marT="0" marB="0"/>
                </a:tc>
                <a:tc>
                  <a:txBody>
                    <a:bodyPr/>
                    <a:lstStyle/>
                    <a:p>
                      <a:pPr marL="0" marR="0">
                        <a:spcBef>
                          <a:spcPts val="0"/>
                        </a:spcBef>
                        <a:spcAft>
                          <a:spcPts val="0"/>
                        </a:spcAft>
                      </a:pPr>
                      <a:r>
                        <a:rPr lang="en-US" sz="1600">
                          <a:effectLst/>
                        </a:rPr>
                        <a:t>Whether all category/museum pages include a relevant art that is specifically listed for the category/museum</a:t>
                      </a:r>
                      <a:endParaRPr lang="en-US" sz="1500">
                        <a:effectLst/>
                        <a:latin typeface="Arial" panose="020B0604020202020204" pitchFamily="34" charset="0"/>
                        <a:ea typeface="Arial" panose="020B0604020202020204" pitchFamily="34" charset="0"/>
                        <a:cs typeface="Times New Roman" panose="02020603050405020304" pitchFamily="18" charset="0"/>
                      </a:endParaRPr>
                    </a:p>
                  </a:txBody>
                  <a:tcPr marL="91607" marR="91607" marT="0" marB="0"/>
                </a:tc>
                <a:tc>
                  <a:txBody>
                    <a:bodyPr/>
                    <a:lstStyle/>
                    <a:p>
                      <a:pPr marL="0" marR="0">
                        <a:spcBef>
                          <a:spcPts val="0"/>
                        </a:spcBef>
                        <a:spcAft>
                          <a:spcPts val="0"/>
                        </a:spcAft>
                      </a:pPr>
                      <a:r>
                        <a:rPr lang="en-US" sz="1600">
                          <a:effectLst/>
                        </a:rPr>
                        <a:t>Click on any particular gallery and match the art with </a:t>
                      </a:r>
                      <a:r>
                        <a:rPr lang="en-US" sz="1600" err="1">
                          <a:effectLst/>
                        </a:rPr>
                        <a:t>caategory</a:t>
                      </a:r>
                      <a:r>
                        <a:rPr lang="en-US" sz="1600">
                          <a:effectLst/>
                        </a:rPr>
                        <a:t> </a:t>
                      </a:r>
                      <a:endParaRPr lang="en-US" sz="1500">
                        <a:effectLst/>
                        <a:latin typeface="Arial" panose="020B0604020202020204" pitchFamily="34" charset="0"/>
                        <a:ea typeface="Arial" panose="020B0604020202020204" pitchFamily="34" charset="0"/>
                        <a:cs typeface="Times New Roman" panose="02020603050405020304" pitchFamily="18" charset="0"/>
                      </a:endParaRPr>
                    </a:p>
                  </a:txBody>
                  <a:tcPr marL="91607" marR="91607" marT="0" marB="0"/>
                </a:tc>
                <a:tc>
                  <a:txBody>
                    <a:bodyPr/>
                    <a:lstStyle/>
                    <a:p>
                      <a:pPr marL="0" marR="0">
                        <a:spcBef>
                          <a:spcPts val="0"/>
                        </a:spcBef>
                        <a:spcAft>
                          <a:spcPts val="0"/>
                        </a:spcAft>
                      </a:pPr>
                      <a:r>
                        <a:rPr lang="en-US" sz="1600">
                          <a:effectLst/>
                        </a:rPr>
                        <a:t>Art should be displayed in its category only</a:t>
                      </a:r>
                      <a:endParaRPr lang="en-US" sz="1500">
                        <a:effectLst/>
                        <a:latin typeface="Arial" panose="020B0604020202020204" pitchFamily="34" charset="0"/>
                        <a:ea typeface="Arial" panose="020B0604020202020204" pitchFamily="34" charset="0"/>
                        <a:cs typeface="Times New Roman" panose="02020603050405020304" pitchFamily="18" charset="0"/>
                      </a:endParaRPr>
                    </a:p>
                  </a:txBody>
                  <a:tcPr marL="91607" marR="91607" marT="0" marB="0"/>
                </a:tc>
                <a:tc>
                  <a:txBody>
                    <a:bodyPr/>
                    <a:lstStyle/>
                    <a:p>
                      <a:pPr marL="0" marR="0">
                        <a:spcBef>
                          <a:spcPts val="0"/>
                        </a:spcBef>
                        <a:spcAft>
                          <a:spcPts val="0"/>
                        </a:spcAft>
                      </a:pPr>
                      <a:r>
                        <a:rPr lang="en-US" sz="1600" dirty="0">
                          <a:effectLst/>
                        </a:rPr>
                        <a:t>It was displayed correctly</a:t>
                      </a:r>
                      <a:endParaRPr lang="en-US" sz="1500" dirty="0">
                        <a:effectLst/>
                        <a:latin typeface="Arial" panose="020B0604020202020204" pitchFamily="34" charset="0"/>
                        <a:ea typeface="Arial" panose="020B0604020202020204" pitchFamily="34" charset="0"/>
                        <a:cs typeface="Times New Roman" panose="02020603050405020304" pitchFamily="18" charset="0"/>
                      </a:endParaRPr>
                    </a:p>
                  </a:txBody>
                  <a:tcPr marL="91607" marR="91607"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7396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9CD4BEB-C391-4F7E-9838-95411A832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037544DB-1EA1-4640-8C38-36308A7C9ECC}"/>
              </a:ext>
            </a:extLst>
          </p:cNvPr>
          <p:cNvSpPr>
            <a:spLocks noGrp="1"/>
          </p:cNvSpPr>
          <p:nvPr>
            <p:ph type="subTitle" idx="1"/>
          </p:nvPr>
        </p:nvSpPr>
        <p:spPr>
          <a:xfrm>
            <a:off x="413986" y="1069032"/>
            <a:ext cx="11364028" cy="1748813"/>
          </a:xfrm>
        </p:spPr>
        <p:txBody>
          <a:bodyPr>
            <a:normAutofit fontScale="92500" lnSpcReduction="10000"/>
          </a:bodyPr>
          <a:lstStyle/>
          <a:p>
            <a:pPr fontAlgn="base">
              <a:lnSpc>
                <a:spcPct val="90000"/>
              </a:lnSpc>
            </a:pPr>
            <a:r>
              <a:rPr lang="en-US" dirty="0">
                <a:solidFill>
                  <a:schemeClr val="tx1"/>
                </a:solidFill>
                <a:cs typeface="Times New Roman" panose="02020603050405020304" pitchFamily="18" charset="0"/>
              </a:rPr>
              <a:t>A art display page's testing is a critical part. Testing verifies that the arts listed are fully functional. Important information such as painting details, artist details and art specification can be found on the display page, and it is critical to ensure that all of this information is displayed correctly every time a consumer logs into the app. It is critical to test the following:</a:t>
            </a:r>
          </a:p>
          <a:p>
            <a:pPr marL="285750" lvl="0" indent="-285750" fontAlgn="base">
              <a:lnSpc>
                <a:spcPct val="90000"/>
              </a:lnSpc>
              <a:buFont typeface="Arial" panose="020B0604020202020204" pitchFamily="34" charset="0"/>
              <a:buChar char="•"/>
            </a:pPr>
            <a:r>
              <a:rPr lang="en-US" dirty="0">
                <a:solidFill>
                  <a:schemeClr val="tx1"/>
                </a:solidFill>
                <a:cs typeface="Times New Roman" panose="02020603050405020304" pitchFamily="18" charset="0"/>
              </a:rPr>
              <a:t>Is the details of the art displayed?</a:t>
            </a:r>
          </a:p>
          <a:p>
            <a:pPr marL="285750" lvl="0" indent="-285750" fontAlgn="base">
              <a:lnSpc>
                <a:spcPct val="90000"/>
              </a:lnSpc>
              <a:buFont typeface="Arial" panose="020B0604020202020204" pitchFamily="34" charset="0"/>
              <a:buChar char="•"/>
            </a:pPr>
            <a:r>
              <a:rPr lang="en-US" dirty="0">
                <a:solidFill>
                  <a:schemeClr val="tx1"/>
                </a:solidFill>
                <a:cs typeface="Times New Roman" panose="02020603050405020304" pitchFamily="18" charset="0"/>
              </a:rPr>
              <a:t>Is the image/images displayed correctly?</a:t>
            </a:r>
          </a:p>
          <a:p>
            <a:pPr marL="285750" lvl="0" indent="-285750" fontAlgn="base">
              <a:lnSpc>
                <a:spcPct val="90000"/>
              </a:lnSpc>
              <a:buFont typeface="Arial" panose="020B0604020202020204" pitchFamily="34" charset="0"/>
              <a:buChar char="•"/>
            </a:pPr>
            <a:r>
              <a:rPr lang="en-US" dirty="0">
                <a:solidFill>
                  <a:schemeClr val="tx1"/>
                </a:solidFill>
                <a:cs typeface="Times New Roman" panose="02020603050405020304" pitchFamily="18" charset="0"/>
              </a:rPr>
              <a:t>Is there any information about museum where it can be found?</a:t>
            </a:r>
          </a:p>
        </p:txBody>
      </p:sp>
      <p:sp>
        <p:nvSpPr>
          <p:cNvPr id="13" name="TextBox 12">
            <a:extLst>
              <a:ext uri="{FF2B5EF4-FFF2-40B4-BE49-F238E27FC236}">
                <a16:creationId xmlns:a16="http://schemas.microsoft.com/office/drawing/2014/main" id="{B7230AA1-1F4A-4DEB-9054-6861ADAE4AB4}"/>
              </a:ext>
            </a:extLst>
          </p:cNvPr>
          <p:cNvSpPr txBox="1"/>
          <p:nvPr/>
        </p:nvSpPr>
        <p:spPr>
          <a:xfrm>
            <a:off x="413986" y="607367"/>
            <a:ext cx="1862490" cy="461665"/>
          </a:xfrm>
          <a:prstGeom prst="rect">
            <a:avLst/>
          </a:prstGeom>
          <a:noFill/>
        </p:spPr>
        <p:txBody>
          <a:bodyPr wrap="square" rtlCol="0">
            <a:spAutoFit/>
          </a:bodyPr>
          <a:lstStyle/>
          <a:p>
            <a:pPr>
              <a:spcAft>
                <a:spcPts val="600"/>
              </a:spcAft>
            </a:pPr>
            <a:r>
              <a:rPr lang="en-US" sz="2400" dirty="0">
                <a:solidFill>
                  <a:schemeClr val="accent2"/>
                </a:solidFill>
              </a:rPr>
              <a:t>2. Art Details</a:t>
            </a:r>
          </a:p>
        </p:txBody>
      </p:sp>
      <p:graphicFrame>
        <p:nvGraphicFramePr>
          <p:cNvPr id="15" name="Table 14">
            <a:extLst>
              <a:ext uri="{FF2B5EF4-FFF2-40B4-BE49-F238E27FC236}">
                <a16:creationId xmlns:a16="http://schemas.microsoft.com/office/drawing/2014/main" id="{E3B9D14C-8783-43CB-BA10-94BEAEF8B77E}"/>
              </a:ext>
            </a:extLst>
          </p:cNvPr>
          <p:cNvGraphicFramePr>
            <a:graphicFrameLocks noGrp="1"/>
          </p:cNvGraphicFramePr>
          <p:nvPr>
            <p:extLst>
              <p:ext uri="{D42A27DB-BD31-4B8C-83A1-F6EECF244321}">
                <p14:modId xmlns:p14="http://schemas.microsoft.com/office/powerpoint/2010/main" val="3328238800"/>
              </p:ext>
            </p:extLst>
          </p:nvPr>
        </p:nvGraphicFramePr>
        <p:xfrm>
          <a:off x="668523" y="2989321"/>
          <a:ext cx="10854953" cy="3602739"/>
        </p:xfrm>
        <a:graphic>
          <a:graphicData uri="http://schemas.openxmlformats.org/drawingml/2006/table">
            <a:tbl>
              <a:tblPr firstRow="1" firstCol="1" bandRow="1">
                <a:tableStyleId>{5C22544A-7EE6-4342-B048-85BDC9FD1C3A}</a:tableStyleId>
              </a:tblPr>
              <a:tblGrid>
                <a:gridCol w="780999">
                  <a:extLst>
                    <a:ext uri="{9D8B030D-6E8A-4147-A177-3AD203B41FA5}">
                      <a16:colId xmlns:a16="http://schemas.microsoft.com/office/drawing/2014/main" val="20000"/>
                    </a:ext>
                  </a:extLst>
                </a:gridCol>
                <a:gridCol w="2410193">
                  <a:extLst>
                    <a:ext uri="{9D8B030D-6E8A-4147-A177-3AD203B41FA5}">
                      <a16:colId xmlns:a16="http://schemas.microsoft.com/office/drawing/2014/main" val="20001"/>
                    </a:ext>
                  </a:extLst>
                </a:gridCol>
                <a:gridCol w="2321443">
                  <a:extLst>
                    <a:ext uri="{9D8B030D-6E8A-4147-A177-3AD203B41FA5}">
                      <a16:colId xmlns:a16="http://schemas.microsoft.com/office/drawing/2014/main" val="20002"/>
                    </a:ext>
                  </a:extLst>
                </a:gridCol>
                <a:gridCol w="2579240">
                  <a:extLst>
                    <a:ext uri="{9D8B030D-6E8A-4147-A177-3AD203B41FA5}">
                      <a16:colId xmlns:a16="http://schemas.microsoft.com/office/drawing/2014/main" val="20003"/>
                    </a:ext>
                  </a:extLst>
                </a:gridCol>
                <a:gridCol w="2763078">
                  <a:extLst>
                    <a:ext uri="{9D8B030D-6E8A-4147-A177-3AD203B41FA5}">
                      <a16:colId xmlns:a16="http://schemas.microsoft.com/office/drawing/2014/main" val="20004"/>
                    </a:ext>
                  </a:extLst>
                </a:gridCol>
              </a:tblGrid>
              <a:tr h="292114">
                <a:tc>
                  <a:txBody>
                    <a:bodyPr/>
                    <a:lstStyle/>
                    <a:p>
                      <a:pPr marL="0" marR="0">
                        <a:spcBef>
                          <a:spcPts val="0"/>
                        </a:spcBef>
                        <a:spcAft>
                          <a:spcPts val="0"/>
                        </a:spcAft>
                      </a:pPr>
                      <a:r>
                        <a:rPr lang="en-US" sz="1600">
                          <a:effectLst/>
                        </a:rPr>
                        <a:t>S.No</a:t>
                      </a:r>
                      <a:endParaRPr lang="en-US" sz="1500">
                        <a:effectLst/>
                        <a:latin typeface="Arial" panose="020B0604020202020204" pitchFamily="34" charset="0"/>
                        <a:ea typeface="Arial" panose="020B0604020202020204" pitchFamily="34" charset="0"/>
                        <a:cs typeface="Times New Roman" panose="02020603050405020304" pitchFamily="18" charset="0"/>
                      </a:endParaRPr>
                    </a:p>
                  </a:txBody>
                  <a:tcPr marL="91286" marR="91286" marT="0" marB="0"/>
                </a:tc>
                <a:tc>
                  <a:txBody>
                    <a:bodyPr/>
                    <a:lstStyle/>
                    <a:p>
                      <a:pPr marL="0" marR="0">
                        <a:spcBef>
                          <a:spcPts val="0"/>
                        </a:spcBef>
                        <a:spcAft>
                          <a:spcPts val="0"/>
                        </a:spcAft>
                      </a:pPr>
                      <a:r>
                        <a:rPr lang="en-US" sz="1600">
                          <a:effectLst/>
                        </a:rPr>
                        <a:t>Action</a:t>
                      </a:r>
                      <a:endParaRPr lang="en-US" sz="1500">
                        <a:effectLst/>
                        <a:latin typeface="Arial" panose="020B0604020202020204" pitchFamily="34" charset="0"/>
                        <a:ea typeface="Arial" panose="020B0604020202020204" pitchFamily="34" charset="0"/>
                        <a:cs typeface="Times New Roman" panose="02020603050405020304" pitchFamily="18" charset="0"/>
                      </a:endParaRPr>
                    </a:p>
                  </a:txBody>
                  <a:tcPr marL="91286" marR="91286" marT="0" marB="0"/>
                </a:tc>
                <a:tc>
                  <a:txBody>
                    <a:bodyPr/>
                    <a:lstStyle/>
                    <a:p>
                      <a:pPr marL="0" marR="0" algn="ctr">
                        <a:spcBef>
                          <a:spcPts val="0"/>
                        </a:spcBef>
                        <a:spcAft>
                          <a:spcPts val="0"/>
                        </a:spcAft>
                      </a:pPr>
                      <a:r>
                        <a:rPr lang="en-US" sz="1600">
                          <a:effectLst/>
                        </a:rPr>
                        <a:t>Input</a:t>
                      </a:r>
                      <a:endParaRPr lang="en-US" sz="1500">
                        <a:effectLst/>
                        <a:latin typeface="Arial" panose="020B0604020202020204" pitchFamily="34" charset="0"/>
                        <a:ea typeface="Arial" panose="020B0604020202020204" pitchFamily="34" charset="0"/>
                        <a:cs typeface="Times New Roman" panose="02020603050405020304" pitchFamily="18" charset="0"/>
                      </a:endParaRPr>
                    </a:p>
                  </a:txBody>
                  <a:tcPr marL="91286" marR="91286" marT="0" marB="0"/>
                </a:tc>
                <a:tc>
                  <a:txBody>
                    <a:bodyPr/>
                    <a:lstStyle/>
                    <a:p>
                      <a:pPr marL="0" marR="0" algn="ctr">
                        <a:spcBef>
                          <a:spcPts val="0"/>
                        </a:spcBef>
                        <a:spcAft>
                          <a:spcPts val="0"/>
                        </a:spcAft>
                      </a:pPr>
                      <a:r>
                        <a:rPr lang="en-US" sz="1600">
                          <a:effectLst/>
                        </a:rPr>
                        <a:t>Expected Output</a:t>
                      </a:r>
                      <a:endParaRPr lang="en-US" sz="1500">
                        <a:effectLst/>
                        <a:latin typeface="Arial" panose="020B0604020202020204" pitchFamily="34" charset="0"/>
                        <a:ea typeface="Arial" panose="020B0604020202020204" pitchFamily="34" charset="0"/>
                        <a:cs typeface="Times New Roman" panose="02020603050405020304" pitchFamily="18" charset="0"/>
                      </a:endParaRPr>
                    </a:p>
                  </a:txBody>
                  <a:tcPr marL="91286" marR="91286" marT="0" marB="0"/>
                </a:tc>
                <a:tc>
                  <a:txBody>
                    <a:bodyPr/>
                    <a:lstStyle/>
                    <a:p>
                      <a:pPr marL="0" marR="0" algn="ctr">
                        <a:spcBef>
                          <a:spcPts val="0"/>
                        </a:spcBef>
                        <a:spcAft>
                          <a:spcPts val="0"/>
                        </a:spcAft>
                      </a:pPr>
                      <a:r>
                        <a:rPr lang="en-US" sz="1600">
                          <a:effectLst/>
                        </a:rPr>
                        <a:t>Actual Output</a:t>
                      </a:r>
                      <a:endParaRPr lang="en-US" sz="1500">
                        <a:effectLst/>
                        <a:latin typeface="Arial" panose="020B0604020202020204" pitchFamily="34" charset="0"/>
                        <a:ea typeface="Arial" panose="020B0604020202020204" pitchFamily="34" charset="0"/>
                        <a:cs typeface="Times New Roman" panose="02020603050405020304" pitchFamily="18" charset="0"/>
                      </a:endParaRPr>
                    </a:p>
                  </a:txBody>
                  <a:tcPr marL="91286" marR="91286" marT="0" marB="0"/>
                </a:tc>
                <a:extLst>
                  <a:ext uri="{0D108BD9-81ED-4DB2-BD59-A6C34878D82A}">
                    <a16:rowId xmlns:a16="http://schemas.microsoft.com/office/drawing/2014/main" val="10000"/>
                  </a:ext>
                </a:extLst>
              </a:tr>
              <a:tr h="1022399">
                <a:tc>
                  <a:txBody>
                    <a:bodyPr/>
                    <a:lstStyle/>
                    <a:p>
                      <a:pPr marL="0" marR="0">
                        <a:spcBef>
                          <a:spcPts val="0"/>
                        </a:spcBef>
                        <a:spcAft>
                          <a:spcPts val="0"/>
                        </a:spcAft>
                      </a:pPr>
                      <a:r>
                        <a:rPr lang="en-US" sz="1600">
                          <a:effectLst/>
                        </a:rPr>
                        <a:t>1.</a:t>
                      </a:r>
                      <a:endParaRPr lang="en-US" sz="1500">
                        <a:effectLst/>
                        <a:latin typeface="Arial" panose="020B0604020202020204" pitchFamily="34" charset="0"/>
                        <a:ea typeface="Arial" panose="020B0604020202020204" pitchFamily="34" charset="0"/>
                        <a:cs typeface="Times New Roman" panose="02020603050405020304" pitchFamily="18" charset="0"/>
                      </a:endParaRPr>
                    </a:p>
                  </a:txBody>
                  <a:tcPr marL="91286" marR="91286" marT="0" marB="0"/>
                </a:tc>
                <a:tc>
                  <a:txBody>
                    <a:bodyPr/>
                    <a:lstStyle/>
                    <a:p>
                      <a:pPr marL="0" marR="0">
                        <a:spcBef>
                          <a:spcPts val="0"/>
                        </a:spcBef>
                        <a:spcAft>
                          <a:spcPts val="0"/>
                        </a:spcAft>
                      </a:pPr>
                      <a:r>
                        <a:rPr lang="en-US" sz="1600">
                          <a:effectLst/>
                        </a:rPr>
                        <a:t>Is the search available based on the painting name, artist name, or other criteria</a:t>
                      </a:r>
                      <a:endParaRPr lang="en-US" sz="1500">
                        <a:effectLst/>
                        <a:latin typeface="Arial" panose="020B0604020202020204" pitchFamily="34" charset="0"/>
                        <a:ea typeface="Arial" panose="020B0604020202020204" pitchFamily="34" charset="0"/>
                        <a:cs typeface="Times New Roman" panose="02020603050405020304" pitchFamily="18" charset="0"/>
                      </a:endParaRPr>
                    </a:p>
                  </a:txBody>
                  <a:tcPr marL="91286" marR="91286" marT="0" marB="0"/>
                </a:tc>
                <a:tc>
                  <a:txBody>
                    <a:bodyPr/>
                    <a:lstStyle/>
                    <a:p>
                      <a:pPr marL="0" marR="0">
                        <a:spcBef>
                          <a:spcPts val="0"/>
                        </a:spcBef>
                        <a:spcAft>
                          <a:spcPts val="0"/>
                        </a:spcAft>
                      </a:pPr>
                      <a:r>
                        <a:rPr lang="en-US" sz="1600">
                          <a:effectLst/>
                        </a:rPr>
                        <a:t>Search for a particular art, artist or museum</a:t>
                      </a:r>
                      <a:endParaRPr lang="en-US" sz="1500">
                        <a:effectLst/>
                        <a:latin typeface="Arial" panose="020B0604020202020204" pitchFamily="34" charset="0"/>
                        <a:ea typeface="Arial" panose="020B0604020202020204" pitchFamily="34" charset="0"/>
                        <a:cs typeface="Times New Roman" panose="02020603050405020304" pitchFamily="18" charset="0"/>
                      </a:endParaRPr>
                    </a:p>
                  </a:txBody>
                  <a:tcPr marL="91286" marR="91286" marT="0" marB="0"/>
                </a:tc>
                <a:tc>
                  <a:txBody>
                    <a:bodyPr/>
                    <a:lstStyle/>
                    <a:p>
                      <a:pPr marL="0" marR="0">
                        <a:spcBef>
                          <a:spcPts val="0"/>
                        </a:spcBef>
                        <a:spcAft>
                          <a:spcPts val="0"/>
                        </a:spcAft>
                      </a:pPr>
                      <a:r>
                        <a:rPr lang="en-US" sz="1600">
                          <a:effectLst/>
                        </a:rPr>
                        <a:t>Should display the correct search or closely matched results</a:t>
                      </a:r>
                      <a:endParaRPr lang="en-US" sz="1500">
                        <a:effectLst/>
                        <a:latin typeface="Arial" panose="020B0604020202020204" pitchFamily="34" charset="0"/>
                        <a:ea typeface="Arial" panose="020B0604020202020204" pitchFamily="34" charset="0"/>
                        <a:cs typeface="Times New Roman" panose="02020603050405020304" pitchFamily="18" charset="0"/>
                      </a:endParaRPr>
                    </a:p>
                  </a:txBody>
                  <a:tcPr marL="91286" marR="91286" marT="0" marB="0"/>
                </a:tc>
                <a:tc>
                  <a:txBody>
                    <a:bodyPr/>
                    <a:lstStyle/>
                    <a:p>
                      <a:pPr marL="0" marR="0">
                        <a:spcBef>
                          <a:spcPts val="0"/>
                        </a:spcBef>
                        <a:spcAft>
                          <a:spcPts val="0"/>
                        </a:spcAft>
                      </a:pPr>
                      <a:r>
                        <a:rPr lang="en-US" sz="1600" dirty="0">
                          <a:effectLst/>
                        </a:rPr>
                        <a:t>Displayed correctly</a:t>
                      </a:r>
                      <a:endParaRPr lang="en-US" sz="1500" dirty="0">
                        <a:effectLst/>
                        <a:latin typeface="Arial" panose="020B0604020202020204" pitchFamily="34" charset="0"/>
                        <a:ea typeface="Arial" panose="020B0604020202020204" pitchFamily="34" charset="0"/>
                        <a:cs typeface="Times New Roman" panose="02020603050405020304" pitchFamily="18" charset="0"/>
                      </a:endParaRPr>
                    </a:p>
                  </a:txBody>
                  <a:tcPr marL="91286" marR="91286" marT="0" marB="0"/>
                </a:tc>
                <a:extLst>
                  <a:ext uri="{0D108BD9-81ED-4DB2-BD59-A6C34878D82A}">
                    <a16:rowId xmlns:a16="http://schemas.microsoft.com/office/drawing/2014/main" val="10001"/>
                  </a:ext>
                </a:extLst>
              </a:tr>
              <a:tr h="1022399">
                <a:tc>
                  <a:txBody>
                    <a:bodyPr/>
                    <a:lstStyle/>
                    <a:p>
                      <a:pPr marL="0" marR="0">
                        <a:spcBef>
                          <a:spcPts val="0"/>
                        </a:spcBef>
                        <a:spcAft>
                          <a:spcPts val="0"/>
                        </a:spcAft>
                      </a:pPr>
                      <a:r>
                        <a:rPr lang="en-US" sz="1600">
                          <a:effectLst/>
                        </a:rPr>
                        <a:t>2.</a:t>
                      </a:r>
                      <a:endParaRPr lang="en-US" sz="1500">
                        <a:effectLst/>
                        <a:latin typeface="Arial" panose="020B0604020202020204" pitchFamily="34" charset="0"/>
                        <a:ea typeface="Arial" panose="020B0604020202020204" pitchFamily="34" charset="0"/>
                        <a:cs typeface="Times New Roman" panose="02020603050405020304" pitchFamily="18" charset="0"/>
                      </a:endParaRPr>
                    </a:p>
                  </a:txBody>
                  <a:tcPr marL="91286" marR="91286" marT="0" marB="0"/>
                </a:tc>
                <a:tc>
                  <a:txBody>
                    <a:bodyPr/>
                    <a:lstStyle/>
                    <a:p>
                      <a:pPr marL="0" marR="0">
                        <a:spcBef>
                          <a:spcPts val="0"/>
                        </a:spcBef>
                        <a:spcAft>
                          <a:spcPts val="0"/>
                        </a:spcAft>
                      </a:pPr>
                      <a:r>
                        <a:rPr lang="en-US" sz="1600">
                          <a:effectLst/>
                        </a:rPr>
                        <a:t>Sort items based on artist, category, and other factors should be sorted well</a:t>
                      </a:r>
                      <a:endParaRPr lang="en-US" sz="1500">
                        <a:effectLst/>
                        <a:latin typeface="Arial" panose="020B0604020202020204" pitchFamily="34" charset="0"/>
                        <a:ea typeface="Arial" panose="020B0604020202020204" pitchFamily="34" charset="0"/>
                        <a:cs typeface="Times New Roman" panose="02020603050405020304" pitchFamily="18" charset="0"/>
                      </a:endParaRPr>
                    </a:p>
                  </a:txBody>
                  <a:tcPr marL="91286" marR="91286" marT="0" marB="0"/>
                </a:tc>
                <a:tc>
                  <a:txBody>
                    <a:bodyPr/>
                    <a:lstStyle/>
                    <a:p>
                      <a:pPr marL="0" marR="0">
                        <a:spcBef>
                          <a:spcPts val="0"/>
                        </a:spcBef>
                        <a:spcAft>
                          <a:spcPts val="0"/>
                        </a:spcAft>
                      </a:pPr>
                      <a:r>
                        <a:rPr lang="en-US" sz="1600">
                          <a:effectLst/>
                        </a:rPr>
                        <a:t>Sort using any one of the option</a:t>
                      </a:r>
                      <a:endParaRPr lang="en-US" sz="1500">
                        <a:effectLst/>
                        <a:latin typeface="Arial" panose="020B0604020202020204" pitchFamily="34" charset="0"/>
                        <a:ea typeface="Arial" panose="020B0604020202020204" pitchFamily="34" charset="0"/>
                        <a:cs typeface="Times New Roman" panose="02020603050405020304" pitchFamily="18" charset="0"/>
                      </a:endParaRPr>
                    </a:p>
                  </a:txBody>
                  <a:tcPr marL="91286" marR="91286" marT="0" marB="0"/>
                </a:tc>
                <a:tc>
                  <a:txBody>
                    <a:bodyPr/>
                    <a:lstStyle/>
                    <a:p>
                      <a:pPr marL="0" marR="0">
                        <a:spcBef>
                          <a:spcPts val="0"/>
                        </a:spcBef>
                        <a:spcAft>
                          <a:spcPts val="0"/>
                        </a:spcAft>
                      </a:pPr>
                      <a:r>
                        <a:rPr lang="en-US" sz="1600">
                          <a:effectLst/>
                        </a:rPr>
                        <a:t>Sorting should be correct and accurate</a:t>
                      </a:r>
                      <a:endParaRPr lang="en-US" sz="1500">
                        <a:effectLst/>
                        <a:latin typeface="Arial" panose="020B0604020202020204" pitchFamily="34" charset="0"/>
                        <a:ea typeface="Arial" panose="020B0604020202020204" pitchFamily="34" charset="0"/>
                        <a:cs typeface="Times New Roman" panose="02020603050405020304" pitchFamily="18" charset="0"/>
                      </a:endParaRPr>
                    </a:p>
                  </a:txBody>
                  <a:tcPr marL="91286" marR="91286" marT="0" marB="0"/>
                </a:tc>
                <a:tc>
                  <a:txBody>
                    <a:bodyPr/>
                    <a:lstStyle/>
                    <a:p>
                      <a:pPr marL="0" marR="0">
                        <a:spcBef>
                          <a:spcPts val="0"/>
                        </a:spcBef>
                        <a:spcAft>
                          <a:spcPts val="0"/>
                        </a:spcAft>
                      </a:pPr>
                      <a:r>
                        <a:rPr lang="en-US" sz="1600">
                          <a:effectLst/>
                        </a:rPr>
                        <a:t>It was correct and accurate</a:t>
                      </a:r>
                      <a:endParaRPr lang="en-US" sz="1500">
                        <a:effectLst/>
                        <a:latin typeface="Arial" panose="020B0604020202020204" pitchFamily="34" charset="0"/>
                        <a:ea typeface="Arial" panose="020B0604020202020204" pitchFamily="34" charset="0"/>
                        <a:cs typeface="Times New Roman" panose="02020603050405020304" pitchFamily="18" charset="0"/>
                      </a:endParaRPr>
                    </a:p>
                  </a:txBody>
                  <a:tcPr marL="91286" marR="91286" marT="0" marB="0"/>
                </a:tc>
                <a:extLst>
                  <a:ext uri="{0D108BD9-81ED-4DB2-BD59-A6C34878D82A}">
                    <a16:rowId xmlns:a16="http://schemas.microsoft.com/office/drawing/2014/main" val="10002"/>
                  </a:ext>
                </a:extLst>
              </a:tr>
              <a:tr h="1265827">
                <a:tc>
                  <a:txBody>
                    <a:bodyPr/>
                    <a:lstStyle/>
                    <a:p>
                      <a:pPr marL="0" marR="0">
                        <a:spcBef>
                          <a:spcPts val="0"/>
                        </a:spcBef>
                        <a:spcAft>
                          <a:spcPts val="0"/>
                        </a:spcAft>
                      </a:pPr>
                      <a:r>
                        <a:rPr lang="en-US" sz="1600">
                          <a:effectLst/>
                        </a:rPr>
                        <a:t>3.</a:t>
                      </a:r>
                      <a:endParaRPr lang="en-US" sz="1500">
                        <a:effectLst/>
                        <a:latin typeface="Arial" panose="020B0604020202020204" pitchFamily="34" charset="0"/>
                        <a:ea typeface="Arial" panose="020B0604020202020204" pitchFamily="34" charset="0"/>
                        <a:cs typeface="Times New Roman" panose="02020603050405020304" pitchFamily="18" charset="0"/>
                      </a:endParaRPr>
                    </a:p>
                  </a:txBody>
                  <a:tcPr marL="91286" marR="91286" marT="0" marB="0"/>
                </a:tc>
                <a:tc>
                  <a:txBody>
                    <a:bodyPr/>
                    <a:lstStyle/>
                    <a:p>
                      <a:pPr marL="0" marR="0">
                        <a:spcBef>
                          <a:spcPts val="0"/>
                        </a:spcBef>
                        <a:spcAft>
                          <a:spcPts val="0"/>
                        </a:spcAft>
                      </a:pPr>
                      <a:r>
                        <a:rPr lang="en-US" sz="1600">
                          <a:effectLst/>
                        </a:rPr>
                        <a:t>If the results are on numerous pages, whether there are alternatives to navigate between them</a:t>
                      </a:r>
                      <a:endParaRPr lang="en-US" sz="1500">
                        <a:effectLst/>
                        <a:latin typeface="Arial" panose="020B0604020202020204" pitchFamily="34" charset="0"/>
                        <a:ea typeface="Arial" panose="020B0604020202020204" pitchFamily="34" charset="0"/>
                        <a:cs typeface="Times New Roman" panose="02020603050405020304" pitchFamily="18" charset="0"/>
                      </a:endParaRPr>
                    </a:p>
                  </a:txBody>
                  <a:tcPr marL="91286" marR="91286" marT="0" marB="0"/>
                </a:tc>
                <a:tc>
                  <a:txBody>
                    <a:bodyPr/>
                    <a:lstStyle/>
                    <a:p>
                      <a:pPr marL="0" marR="0">
                        <a:spcBef>
                          <a:spcPts val="0"/>
                        </a:spcBef>
                        <a:spcAft>
                          <a:spcPts val="0"/>
                        </a:spcAft>
                      </a:pPr>
                      <a:r>
                        <a:rPr lang="en-US" sz="1600">
                          <a:effectLst/>
                        </a:rPr>
                        <a:t>Click on back button after viewing an art</a:t>
                      </a:r>
                      <a:endParaRPr lang="en-US" sz="1500">
                        <a:effectLst/>
                        <a:latin typeface="Arial" panose="020B0604020202020204" pitchFamily="34" charset="0"/>
                        <a:ea typeface="Arial" panose="020B0604020202020204" pitchFamily="34" charset="0"/>
                        <a:cs typeface="Times New Roman" panose="02020603050405020304" pitchFamily="18" charset="0"/>
                      </a:endParaRPr>
                    </a:p>
                  </a:txBody>
                  <a:tcPr marL="91286" marR="91286" marT="0" marB="0"/>
                </a:tc>
                <a:tc>
                  <a:txBody>
                    <a:bodyPr/>
                    <a:lstStyle/>
                    <a:p>
                      <a:pPr marL="0" marR="0">
                        <a:spcBef>
                          <a:spcPts val="0"/>
                        </a:spcBef>
                        <a:spcAft>
                          <a:spcPts val="0"/>
                        </a:spcAft>
                      </a:pPr>
                      <a:r>
                        <a:rPr lang="en-US" sz="1600">
                          <a:effectLst/>
                        </a:rPr>
                        <a:t>Should be taken back to the previous tab</a:t>
                      </a:r>
                      <a:endParaRPr lang="en-US" sz="1500">
                        <a:effectLst/>
                        <a:latin typeface="Arial" panose="020B0604020202020204" pitchFamily="34" charset="0"/>
                        <a:ea typeface="Arial" panose="020B0604020202020204" pitchFamily="34" charset="0"/>
                        <a:cs typeface="Times New Roman" panose="02020603050405020304" pitchFamily="18" charset="0"/>
                      </a:endParaRPr>
                    </a:p>
                  </a:txBody>
                  <a:tcPr marL="91286" marR="91286" marT="0" marB="0"/>
                </a:tc>
                <a:tc>
                  <a:txBody>
                    <a:bodyPr/>
                    <a:lstStyle/>
                    <a:p>
                      <a:pPr marL="0" marR="0">
                        <a:spcBef>
                          <a:spcPts val="0"/>
                        </a:spcBef>
                        <a:spcAft>
                          <a:spcPts val="0"/>
                        </a:spcAft>
                      </a:pPr>
                      <a:r>
                        <a:rPr lang="en-US" sz="1600" dirty="0">
                          <a:effectLst/>
                        </a:rPr>
                        <a:t>It was displayed correctly</a:t>
                      </a:r>
                      <a:endParaRPr lang="en-US" sz="1500" dirty="0">
                        <a:effectLst/>
                        <a:latin typeface="Arial" panose="020B0604020202020204" pitchFamily="34" charset="0"/>
                        <a:ea typeface="Arial" panose="020B0604020202020204" pitchFamily="34" charset="0"/>
                        <a:cs typeface="Times New Roman" panose="02020603050405020304" pitchFamily="18" charset="0"/>
                      </a:endParaRPr>
                    </a:p>
                  </a:txBody>
                  <a:tcPr marL="91286" marR="91286"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285009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9CD4BEB-C391-4F7E-9838-95411A832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06404CC-A8D0-4EC0-85DC-E77C41B83099}"/>
              </a:ext>
            </a:extLst>
          </p:cNvPr>
          <p:cNvSpPr txBox="1"/>
          <p:nvPr/>
        </p:nvSpPr>
        <p:spPr>
          <a:xfrm>
            <a:off x="503067" y="628650"/>
            <a:ext cx="9972509" cy="657226"/>
          </a:xfrm>
          <a:prstGeom prst="rect">
            <a:avLst/>
          </a:prstGeom>
        </p:spPr>
        <p:txBody>
          <a:bodyPr vert="horz" lIns="91440" tIns="45720" rIns="91440" bIns="45720" rtlCol="0" anchor="b">
            <a:normAutofit/>
          </a:bodyPr>
          <a:lstStyle/>
          <a:p>
            <a:pPr>
              <a:spcBef>
                <a:spcPct val="0"/>
              </a:spcBef>
              <a:spcAft>
                <a:spcPts val="600"/>
              </a:spcAft>
            </a:pPr>
            <a:r>
              <a:rPr lang="en-US" sz="3600" cap="all" dirty="0">
                <a:solidFill>
                  <a:schemeClr val="accent1"/>
                </a:solidFill>
                <a:latin typeface="+mj-lt"/>
                <a:ea typeface="+mj-ea"/>
                <a:cs typeface="+mj-cs"/>
              </a:rPr>
              <a:t>3. Hardware and Software Compatibility</a:t>
            </a:r>
          </a:p>
        </p:txBody>
      </p:sp>
      <p:sp>
        <p:nvSpPr>
          <p:cNvPr id="11" name="Subtitle 2">
            <a:extLst>
              <a:ext uri="{FF2B5EF4-FFF2-40B4-BE49-F238E27FC236}">
                <a16:creationId xmlns:a16="http://schemas.microsoft.com/office/drawing/2014/main" id="{C1D78012-8B82-4D34-88A9-22BCB9ABCA18}"/>
              </a:ext>
            </a:extLst>
          </p:cNvPr>
          <p:cNvSpPr>
            <a:spLocks noGrp="1"/>
          </p:cNvSpPr>
          <p:nvPr>
            <p:ph type="subTitle" idx="1"/>
          </p:nvPr>
        </p:nvSpPr>
        <p:spPr>
          <a:xfrm>
            <a:off x="599227" y="1596044"/>
            <a:ext cx="11089706" cy="1381005"/>
          </a:xfrm>
        </p:spPr>
        <p:txBody>
          <a:bodyPr vert="horz" lIns="91440" tIns="45720" rIns="91440" bIns="45720" rtlCol="0" anchor="t">
            <a:normAutofit/>
          </a:bodyPr>
          <a:lstStyle/>
          <a:p>
            <a:pPr lvl="0" fontAlgn="base">
              <a:lnSpc>
                <a:spcPct val="90000"/>
              </a:lnSpc>
            </a:pPr>
            <a:r>
              <a:rPr lang="en-US" dirty="0">
                <a:solidFill>
                  <a:schemeClr val="tx1"/>
                </a:solidFill>
              </a:rPr>
              <a:t>Measure hardware compatibility and performance utilizing required devices by running a hardware test against a variety of phone and tablet interfaces.</a:t>
            </a:r>
          </a:p>
          <a:p>
            <a:pPr lvl="0" fontAlgn="base">
              <a:lnSpc>
                <a:spcPct val="90000"/>
              </a:lnSpc>
            </a:pPr>
            <a:r>
              <a:rPr lang="en-US" dirty="0">
                <a:solidFill>
                  <a:schemeClr val="tx1"/>
                </a:solidFill>
              </a:rPr>
              <a:t>Check for compatibility across all android versions.</a:t>
            </a:r>
          </a:p>
          <a:p>
            <a:pPr lvl="0" fontAlgn="base">
              <a:lnSpc>
                <a:spcPct val="90000"/>
              </a:lnSpc>
            </a:pPr>
            <a:r>
              <a:rPr lang="en-US" dirty="0">
                <a:solidFill>
                  <a:schemeClr val="tx1"/>
                </a:solidFill>
              </a:rPr>
              <a:t>Check performance for all android versions</a:t>
            </a:r>
          </a:p>
        </p:txBody>
      </p:sp>
      <p:graphicFrame>
        <p:nvGraphicFramePr>
          <p:cNvPr id="15" name="Table 14">
            <a:extLst>
              <a:ext uri="{FF2B5EF4-FFF2-40B4-BE49-F238E27FC236}">
                <a16:creationId xmlns:a16="http://schemas.microsoft.com/office/drawing/2014/main" id="{BA2BEFA5-EB63-44F6-9E49-F7F27DC12C4F}"/>
              </a:ext>
            </a:extLst>
          </p:cNvPr>
          <p:cNvGraphicFramePr>
            <a:graphicFrameLocks noGrp="1"/>
          </p:cNvGraphicFramePr>
          <p:nvPr>
            <p:extLst>
              <p:ext uri="{D42A27DB-BD31-4B8C-83A1-F6EECF244321}">
                <p14:modId xmlns:p14="http://schemas.microsoft.com/office/powerpoint/2010/main" val="598040915"/>
              </p:ext>
            </p:extLst>
          </p:nvPr>
        </p:nvGraphicFramePr>
        <p:xfrm>
          <a:off x="503067" y="3545309"/>
          <a:ext cx="11185866" cy="2588791"/>
        </p:xfrm>
        <a:graphic>
          <a:graphicData uri="http://schemas.openxmlformats.org/drawingml/2006/table">
            <a:tbl>
              <a:tblPr firstRow="1" firstCol="1" bandRow="1">
                <a:solidFill>
                  <a:schemeClr val="bg1"/>
                </a:solidFill>
                <a:tableStyleId>{5C22544A-7EE6-4342-B048-85BDC9FD1C3A}</a:tableStyleId>
              </a:tblPr>
              <a:tblGrid>
                <a:gridCol w="853263">
                  <a:extLst>
                    <a:ext uri="{9D8B030D-6E8A-4147-A177-3AD203B41FA5}">
                      <a16:colId xmlns:a16="http://schemas.microsoft.com/office/drawing/2014/main" val="20000"/>
                    </a:ext>
                  </a:extLst>
                </a:gridCol>
                <a:gridCol w="2465730">
                  <a:extLst>
                    <a:ext uri="{9D8B030D-6E8A-4147-A177-3AD203B41FA5}">
                      <a16:colId xmlns:a16="http://schemas.microsoft.com/office/drawing/2014/main" val="20001"/>
                    </a:ext>
                  </a:extLst>
                </a:gridCol>
                <a:gridCol w="2439125">
                  <a:extLst>
                    <a:ext uri="{9D8B030D-6E8A-4147-A177-3AD203B41FA5}">
                      <a16:colId xmlns:a16="http://schemas.microsoft.com/office/drawing/2014/main" val="20002"/>
                    </a:ext>
                  </a:extLst>
                </a:gridCol>
                <a:gridCol w="2517155">
                  <a:extLst>
                    <a:ext uri="{9D8B030D-6E8A-4147-A177-3AD203B41FA5}">
                      <a16:colId xmlns:a16="http://schemas.microsoft.com/office/drawing/2014/main" val="20003"/>
                    </a:ext>
                  </a:extLst>
                </a:gridCol>
                <a:gridCol w="2910593">
                  <a:extLst>
                    <a:ext uri="{9D8B030D-6E8A-4147-A177-3AD203B41FA5}">
                      <a16:colId xmlns:a16="http://schemas.microsoft.com/office/drawing/2014/main" val="20004"/>
                    </a:ext>
                  </a:extLst>
                </a:gridCol>
              </a:tblGrid>
              <a:tr h="372073">
                <a:tc>
                  <a:txBody>
                    <a:bodyPr/>
                    <a:lstStyle/>
                    <a:p>
                      <a:pPr marL="0" marR="0">
                        <a:spcBef>
                          <a:spcPts val="0"/>
                        </a:spcBef>
                        <a:spcAft>
                          <a:spcPts val="0"/>
                        </a:spcAft>
                      </a:pPr>
                      <a:r>
                        <a:rPr lang="en-US" sz="1200" b="0" cap="none" spc="0">
                          <a:solidFill>
                            <a:schemeClr val="bg1"/>
                          </a:solidFill>
                          <a:effectLst/>
                        </a:rPr>
                        <a:t>S.No</a:t>
                      </a:r>
                      <a:endParaRPr lang="en-US" sz="1200" b="0" cap="none" spc="0">
                        <a:solidFill>
                          <a:schemeClr val="bg1"/>
                        </a:solidFill>
                        <a:effectLst/>
                        <a:latin typeface="Arial" panose="020B0604020202020204" pitchFamily="34" charset="0"/>
                        <a:ea typeface="Arial" panose="020B0604020202020204" pitchFamily="34" charset="0"/>
                        <a:cs typeface="Times New Roman" panose="02020603050405020304" pitchFamily="18" charset="0"/>
                      </a:endParaRPr>
                    </a:p>
                  </a:txBody>
                  <a:tcPr marL="102189" marR="58955" marT="78607" marB="78607"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solidFill>
                      <a:schemeClr val="tx1"/>
                    </a:solidFill>
                  </a:tcPr>
                </a:tc>
                <a:tc>
                  <a:txBody>
                    <a:bodyPr/>
                    <a:lstStyle/>
                    <a:p>
                      <a:pPr marL="0" marR="0">
                        <a:spcBef>
                          <a:spcPts val="0"/>
                        </a:spcBef>
                        <a:spcAft>
                          <a:spcPts val="0"/>
                        </a:spcAft>
                      </a:pPr>
                      <a:r>
                        <a:rPr lang="en-US" sz="1200" b="0" cap="none" spc="0">
                          <a:solidFill>
                            <a:schemeClr val="bg1"/>
                          </a:solidFill>
                          <a:effectLst/>
                        </a:rPr>
                        <a:t>Action</a:t>
                      </a:r>
                      <a:endParaRPr lang="en-US" sz="1200" b="0" cap="none" spc="0">
                        <a:solidFill>
                          <a:schemeClr val="bg1"/>
                        </a:solidFill>
                        <a:effectLst/>
                        <a:latin typeface="Arial" panose="020B0604020202020204" pitchFamily="34" charset="0"/>
                        <a:ea typeface="Arial" panose="020B0604020202020204" pitchFamily="34" charset="0"/>
                        <a:cs typeface="Times New Roman" panose="02020603050405020304" pitchFamily="18" charset="0"/>
                      </a:endParaRPr>
                    </a:p>
                  </a:txBody>
                  <a:tcPr marL="102189" marR="58955" marT="78607" marB="78607"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solidFill>
                      <a:schemeClr val="tx1"/>
                    </a:solidFill>
                  </a:tcPr>
                </a:tc>
                <a:tc>
                  <a:txBody>
                    <a:bodyPr/>
                    <a:lstStyle/>
                    <a:p>
                      <a:pPr marL="0" marR="0" algn="ctr">
                        <a:spcBef>
                          <a:spcPts val="0"/>
                        </a:spcBef>
                        <a:spcAft>
                          <a:spcPts val="0"/>
                        </a:spcAft>
                      </a:pPr>
                      <a:r>
                        <a:rPr lang="en-US" sz="1200" b="0" cap="none" spc="0" dirty="0">
                          <a:solidFill>
                            <a:schemeClr val="bg1"/>
                          </a:solidFill>
                          <a:effectLst/>
                        </a:rPr>
                        <a:t>Input</a:t>
                      </a:r>
                      <a:endParaRPr lang="en-US" sz="1200" b="0" cap="none" spc="0" dirty="0">
                        <a:solidFill>
                          <a:schemeClr val="bg1"/>
                        </a:solidFill>
                        <a:effectLst/>
                        <a:latin typeface="Arial" panose="020B0604020202020204" pitchFamily="34" charset="0"/>
                        <a:ea typeface="Arial" panose="020B0604020202020204" pitchFamily="34" charset="0"/>
                        <a:cs typeface="Times New Roman" panose="02020603050405020304" pitchFamily="18" charset="0"/>
                      </a:endParaRPr>
                    </a:p>
                  </a:txBody>
                  <a:tcPr marL="102189" marR="58955" marT="78607" marB="78607"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solidFill>
                      <a:schemeClr val="tx1"/>
                    </a:solidFill>
                  </a:tcPr>
                </a:tc>
                <a:tc>
                  <a:txBody>
                    <a:bodyPr/>
                    <a:lstStyle/>
                    <a:p>
                      <a:pPr marL="0" marR="0" algn="ctr">
                        <a:spcBef>
                          <a:spcPts val="0"/>
                        </a:spcBef>
                        <a:spcAft>
                          <a:spcPts val="0"/>
                        </a:spcAft>
                      </a:pPr>
                      <a:r>
                        <a:rPr lang="en-US" sz="1200" b="0" cap="none" spc="0">
                          <a:solidFill>
                            <a:schemeClr val="bg1"/>
                          </a:solidFill>
                          <a:effectLst/>
                        </a:rPr>
                        <a:t>Expected Output</a:t>
                      </a:r>
                      <a:endParaRPr lang="en-US" sz="1200" b="0" cap="none" spc="0">
                        <a:solidFill>
                          <a:schemeClr val="bg1"/>
                        </a:solidFill>
                        <a:effectLst/>
                        <a:latin typeface="Arial" panose="020B0604020202020204" pitchFamily="34" charset="0"/>
                        <a:ea typeface="Arial" panose="020B0604020202020204" pitchFamily="34" charset="0"/>
                        <a:cs typeface="Times New Roman" panose="02020603050405020304" pitchFamily="18" charset="0"/>
                      </a:endParaRPr>
                    </a:p>
                  </a:txBody>
                  <a:tcPr marL="102189" marR="58955" marT="78607" marB="78607"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solidFill>
                      <a:schemeClr val="tx1"/>
                    </a:solidFill>
                  </a:tcPr>
                </a:tc>
                <a:tc>
                  <a:txBody>
                    <a:bodyPr/>
                    <a:lstStyle/>
                    <a:p>
                      <a:pPr marL="0" marR="0" algn="ctr">
                        <a:spcBef>
                          <a:spcPts val="0"/>
                        </a:spcBef>
                        <a:spcAft>
                          <a:spcPts val="0"/>
                        </a:spcAft>
                      </a:pPr>
                      <a:r>
                        <a:rPr lang="en-US" sz="1200" b="0" cap="none" spc="0">
                          <a:solidFill>
                            <a:schemeClr val="bg1"/>
                          </a:solidFill>
                          <a:effectLst/>
                        </a:rPr>
                        <a:t>Actual Output</a:t>
                      </a:r>
                      <a:endParaRPr lang="en-US" sz="1200" b="0" cap="none" spc="0">
                        <a:solidFill>
                          <a:schemeClr val="bg1"/>
                        </a:solidFill>
                        <a:effectLst/>
                        <a:latin typeface="Arial" panose="020B0604020202020204" pitchFamily="34" charset="0"/>
                        <a:ea typeface="Arial" panose="020B0604020202020204" pitchFamily="34" charset="0"/>
                        <a:cs typeface="Times New Roman" panose="02020603050405020304" pitchFamily="18" charset="0"/>
                      </a:endParaRPr>
                    </a:p>
                  </a:txBody>
                  <a:tcPr marL="102189" marR="58955" marT="78607" marB="78607"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10000"/>
                  </a:ext>
                </a:extLst>
              </a:tr>
              <a:tr h="1105738">
                <a:tc>
                  <a:txBody>
                    <a:bodyPr/>
                    <a:lstStyle/>
                    <a:p>
                      <a:pPr marL="0" marR="0">
                        <a:spcBef>
                          <a:spcPts val="0"/>
                        </a:spcBef>
                        <a:spcAft>
                          <a:spcPts val="0"/>
                        </a:spcAft>
                      </a:pPr>
                      <a:r>
                        <a:rPr lang="en-US" sz="1200" cap="none" spc="0">
                          <a:solidFill>
                            <a:schemeClr val="bg1"/>
                          </a:solidFill>
                          <a:effectLst/>
                        </a:rPr>
                        <a:t>1.</a:t>
                      </a:r>
                      <a:endParaRPr lang="en-US" sz="1200" cap="none" spc="0">
                        <a:solidFill>
                          <a:schemeClr val="bg1"/>
                        </a:solidFill>
                        <a:effectLst/>
                        <a:latin typeface="Arial" panose="020B0604020202020204" pitchFamily="34" charset="0"/>
                        <a:ea typeface="Arial" panose="020B0604020202020204" pitchFamily="34" charset="0"/>
                        <a:cs typeface="Times New Roman" panose="02020603050405020304" pitchFamily="18" charset="0"/>
                      </a:endParaRPr>
                    </a:p>
                  </a:txBody>
                  <a:tcPr marL="102189" marR="58955" marT="78607" marB="78607">
                    <a:lnL w="19050" cap="flat" cmpd="sng" algn="ctr">
                      <a:solidFill>
                        <a:schemeClr val="tx1"/>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pPr marL="0" marR="0">
                        <a:spcBef>
                          <a:spcPts val="0"/>
                        </a:spcBef>
                        <a:spcAft>
                          <a:spcPts val="0"/>
                        </a:spcAft>
                      </a:pPr>
                      <a:r>
                        <a:rPr lang="en-US" sz="1200" cap="none" spc="0">
                          <a:solidFill>
                            <a:schemeClr val="tx1"/>
                          </a:solidFill>
                          <a:effectLst/>
                        </a:rPr>
                        <a:t>Measure hardware compatibility and performance utilizing required devices by running a hardware test against a variety of phone and tablet interfaces</a:t>
                      </a:r>
                      <a:endParaRPr lang="en-US" sz="1200" cap="none" spc="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102189" marR="58955" marT="78607" marB="78607">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pPr marL="0" marR="0">
                        <a:spcBef>
                          <a:spcPts val="0"/>
                        </a:spcBef>
                        <a:spcAft>
                          <a:spcPts val="0"/>
                        </a:spcAft>
                      </a:pPr>
                      <a:r>
                        <a:rPr lang="en-US" sz="1200" cap="none" spc="0">
                          <a:solidFill>
                            <a:schemeClr val="tx1"/>
                          </a:solidFill>
                          <a:effectLst/>
                        </a:rPr>
                        <a:t>To check on variety of phone and tablet interfaces</a:t>
                      </a:r>
                      <a:endParaRPr lang="en-US" sz="1200" cap="none" spc="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102189" marR="58955" marT="78607" marB="78607">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pPr marL="0" marR="0">
                        <a:spcBef>
                          <a:spcPts val="0"/>
                        </a:spcBef>
                        <a:spcAft>
                          <a:spcPts val="0"/>
                        </a:spcAft>
                      </a:pPr>
                      <a:r>
                        <a:rPr lang="en-US" sz="1200" cap="none" spc="0">
                          <a:solidFill>
                            <a:schemeClr val="tx1"/>
                          </a:solidFill>
                          <a:effectLst/>
                        </a:rPr>
                        <a:t>Should work well for all devices</a:t>
                      </a:r>
                      <a:endParaRPr lang="en-US" sz="1200" cap="none" spc="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102189" marR="58955" marT="78607" marB="78607">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pPr marL="0" marR="0">
                        <a:spcBef>
                          <a:spcPts val="0"/>
                        </a:spcBef>
                        <a:spcAft>
                          <a:spcPts val="0"/>
                        </a:spcAft>
                      </a:pPr>
                      <a:r>
                        <a:rPr lang="en-US" sz="1200" cap="none" spc="0">
                          <a:solidFill>
                            <a:schemeClr val="tx1"/>
                          </a:solidFill>
                          <a:effectLst/>
                        </a:rPr>
                        <a:t>Worked well</a:t>
                      </a:r>
                      <a:endParaRPr lang="en-US" sz="1200" cap="none" spc="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102189" marR="58955" marT="78607" marB="78607">
                    <a:lnL w="6350" cap="flat" cmpd="sng" algn="ctr">
                      <a:solidFill>
                        <a:schemeClr val="tx1">
                          <a:lumMod val="50000"/>
                          <a:lumOff val="50000"/>
                        </a:schemeClr>
                      </a:solidFill>
                      <a:prstDash val="solid"/>
                    </a:lnL>
                    <a:lnR w="19050" cap="flat" cmpd="sng" algn="ctr">
                      <a:solidFill>
                        <a:schemeClr val="tx1"/>
                      </a:solidFill>
                      <a:prstDash val="solid"/>
                    </a:lnR>
                    <a:lnT w="38100" cmpd="sng">
                      <a:noFill/>
                    </a:lnT>
                    <a:lnB w="19050" cap="flat" cmpd="sng" algn="ctr">
                      <a:solidFill>
                        <a:schemeClr val="tx1"/>
                      </a:solidFill>
                      <a:prstDash val="solid"/>
                    </a:lnB>
                    <a:noFill/>
                  </a:tcPr>
                </a:tc>
                <a:extLst>
                  <a:ext uri="{0D108BD9-81ED-4DB2-BD59-A6C34878D82A}">
                    <a16:rowId xmlns:a16="http://schemas.microsoft.com/office/drawing/2014/main" val="10001"/>
                  </a:ext>
                </a:extLst>
              </a:tr>
              <a:tr h="555490">
                <a:tc>
                  <a:txBody>
                    <a:bodyPr/>
                    <a:lstStyle/>
                    <a:p>
                      <a:pPr marL="0" marR="0">
                        <a:spcBef>
                          <a:spcPts val="0"/>
                        </a:spcBef>
                        <a:spcAft>
                          <a:spcPts val="0"/>
                        </a:spcAft>
                      </a:pPr>
                      <a:r>
                        <a:rPr lang="en-US" sz="1200" cap="none" spc="0">
                          <a:solidFill>
                            <a:schemeClr val="bg1"/>
                          </a:solidFill>
                          <a:effectLst/>
                        </a:rPr>
                        <a:t>2.</a:t>
                      </a:r>
                      <a:endParaRPr lang="en-US" sz="1200" cap="none" spc="0">
                        <a:solidFill>
                          <a:schemeClr val="bg1"/>
                        </a:solidFill>
                        <a:effectLst/>
                        <a:latin typeface="Arial" panose="020B0604020202020204" pitchFamily="34" charset="0"/>
                        <a:ea typeface="Arial" panose="020B0604020202020204" pitchFamily="34" charset="0"/>
                        <a:cs typeface="Times New Roman" panose="02020603050405020304" pitchFamily="18" charset="0"/>
                      </a:endParaRPr>
                    </a:p>
                  </a:txBody>
                  <a:tcPr marL="102189" marR="58955" marT="78607" marB="78607">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marL="0" marR="0">
                        <a:spcBef>
                          <a:spcPts val="0"/>
                        </a:spcBef>
                        <a:spcAft>
                          <a:spcPts val="0"/>
                        </a:spcAft>
                      </a:pPr>
                      <a:r>
                        <a:rPr lang="en-US" sz="1200" cap="none" spc="0">
                          <a:solidFill>
                            <a:schemeClr val="tx1"/>
                          </a:solidFill>
                          <a:effectLst/>
                        </a:rPr>
                        <a:t>Check for compatibility across all android versions</a:t>
                      </a:r>
                      <a:endParaRPr lang="en-US" sz="1200" cap="none" spc="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102189" marR="58955" marT="78607" marB="78607">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marL="0" marR="0">
                        <a:spcBef>
                          <a:spcPts val="0"/>
                        </a:spcBef>
                        <a:spcAft>
                          <a:spcPts val="0"/>
                        </a:spcAft>
                      </a:pPr>
                      <a:r>
                        <a:rPr lang="en-US" sz="1200" cap="none" spc="0">
                          <a:solidFill>
                            <a:schemeClr val="tx1"/>
                          </a:solidFill>
                          <a:effectLst/>
                        </a:rPr>
                        <a:t>To check compatibility for all android versions</a:t>
                      </a:r>
                      <a:endParaRPr lang="en-US" sz="1200" cap="none" spc="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102189" marR="58955" marT="78607" marB="78607">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marL="0" marR="0">
                        <a:spcBef>
                          <a:spcPts val="0"/>
                        </a:spcBef>
                        <a:spcAft>
                          <a:spcPts val="0"/>
                        </a:spcAft>
                      </a:pPr>
                      <a:r>
                        <a:rPr lang="en-US" sz="1200" cap="none" spc="0">
                          <a:solidFill>
                            <a:schemeClr val="tx1"/>
                          </a:solidFill>
                          <a:effectLst/>
                        </a:rPr>
                        <a:t>Should operate well on all versions</a:t>
                      </a:r>
                      <a:endParaRPr lang="en-US" sz="1200" cap="none" spc="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102189" marR="58955" marT="78607" marB="78607">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marL="0" marR="0">
                        <a:spcBef>
                          <a:spcPts val="0"/>
                        </a:spcBef>
                        <a:spcAft>
                          <a:spcPts val="0"/>
                        </a:spcAft>
                      </a:pPr>
                      <a:r>
                        <a:rPr lang="en-US" sz="1200" cap="none" spc="0">
                          <a:solidFill>
                            <a:schemeClr val="tx1"/>
                          </a:solidFill>
                          <a:effectLst/>
                        </a:rPr>
                        <a:t>Operated well on all versions</a:t>
                      </a:r>
                      <a:endParaRPr lang="en-US" sz="1200" cap="none" spc="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102189" marR="58955" marT="78607" marB="78607">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10002"/>
                  </a:ext>
                </a:extLst>
              </a:tr>
              <a:tr h="555490">
                <a:tc>
                  <a:txBody>
                    <a:bodyPr/>
                    <a:lstStyle/>
                    <a:p>
                      <a:pPr marL="0" marR="0">
                        <a:spcBef>
                          <a:spcPts val="0"/>
                        </a:spcBef>
                        <a:spcAft>
                          <a:spcPts val="0"/>
                        </a:spcAft>
                      </a:pPr>
                      <a:r>
                        <a:rPr lang="en-US" sz="1200" cap="none" spc="0">
                          <a:solidFill>
                            <a:schemeClr val="bg1"/>
                          </a:solidFill>
                          <a:effectLst/>
                        </a:rPr>
                        <a:t>3.</a:t>
                      </a:r>
                      <a:endParaRPr lang="en-US" sz="1200" cap="none" spc="0">
                        <a:solidFill>
                          <a:schemeClr val="bg1"/>
                        </a:solidFill>
                        <a:effectLst/>
                        <a:latin typeface="Arial" panose="020B0604020202020204" pitchFamily="34" charset="0"/>
                        <a:ea typeface="Arial" panose="020B0604020202020204" pitchFamily="34" charset="0"/>
                        <a:cs typeface="Times New Roman" panose="02020603050405020304" pitchFamily="18" charset="0"/>
                      </a:endParaRPr>
                    </a:p>
                  </a:txBody>
                  <a:tcPr marL="102189" marR="58955" marT="78607" marB="78607">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marL="0" marR="0">
                        <a:spcBef>
                          <a:spcPts val="0"/>
                        </a:spcBef>
                        <a:spcAft>
                          <a:spcPts val="0"/>
                        </a:spcAft>
                      </a:pPr>
                      <a:r>
                        <a:rPr lang="en-US" sz="1200" cap="none" spc="0">
                          <a:solidFill>
                            <a:schemeClr val="tx1"/>
                          </a:solidFill>
                          <a:effectLst/>
                        </a:rPr>
                        <a:t>Check performance for all android versions</a:t>
                      </a:r>
                      <a:endParaRPr lang="en-US" sz="1200" cap="none" spc="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102189" marR="58955" marT="78607" marB="78607">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marL="0" marR="0">
                        <a:spcBef>
                          <a:spcPts val="0"/>
                        </a:spcBef>
                        <a:spcAft>
                          <a:spcPts val="0"/>
                        </a:spcAft>
                      </a:pPr>
                      <a:r>
                        <a:rPr lang="en-US" sz="1200" cap="none" spc="0">
                          <a:solidFill>
                            <a:schemeClr val="tx1"/>
                          </a:solidFill>
                          <a:effectLst/>
                        </a:rPr>
                        <a:t>To check performance on android versions</a:t>
                      </a:r>
                      <a:endParaRPr lang="en-US" sz="1200" cap="none" spc="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102189" marR="58955" marT="78607" marB="78607">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marL="0" marR="0">
                        <a:spcBef>
                          <a:spcPts val="0"/>
                        </a:spcBef>
                        <a:spcAft>
                          <a:spcPts val="0"/>
                        </a:spcAft>
                      </a:pPr>
                      <a:r>
                        <a:rPr lang="en-US" sz="1200" cap="none" spc="0">
                          <a:solidFill>
                            <a:schemeClr val="tx1"/>
                          </a:solidFill>
                          <a:effectLst/>
                        </a:rPr>
                        <a:t>Should perform well and same for all android versions</a:t>
                      </a:r>
                      <a:endParaRPr lang="en-US" sz="1200" cap="none" spc="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102189" marR="58955" marT="78607" marB="78607">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marL="0" marR="0">
                        <a:spcBef>
                          <a:spcPts val="0"/>
                        </a:spcBef>
                        <a:spcAft>
                          <a:spcPts val="0"/>
                        </a:spcAft>
                      </a:pPr>
                      <a:r>
                        <a:rPr lang="en-US" sz="1200" cap="none" spc="0" dirty="0">
                          <a:solidFill>
                            <a:schemeClr val="tx1"/>
                          </a:solidFill>
                          <a:effectLst/>
                        </a:rPr>
                        <a:t>Performed well for all versions</a:t>
                      </a:r>
                      <a:endParaRPr lang="en-US" sz="1200" cap="none" spc="0" dirty="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102189" marR="58955" marT="78607" marB="78607">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0963579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993F09C6-4F57-4B05-9592-E253D8BC6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879A26B8-6C4E-452B-ADD3-ED324A7AB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B4167E1-E2B0-4192-8DA2-6967DDFF87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560996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TextBox 14">
            <a:extLst>
              <a:ext uri="{FF2B5EF4-FFF2-40B4-BE49-F238E27FC236}">
                <a16:creationId xmlns:a16="http://schemas.microsoft.com/office/drawing/2014/main" id="{D3046AAF-95C1-4573-AAD3-12263E332151}"/>
              </a:ext>
            </a:extLst>
          </p:cNvPr>
          <p:cNvSpPr txBox="1"/>
          <p:nvPr/>
        </p:nvSpPr>
        <p:spPr>
          <a:xfrm>
            <a:off x="762121" y="960723"/>
            <a:ext cx="4968489" cy="1013800"/>
          </a:xfrm>
          <a:prstGeom prst="rect">
            <a:avLst/>
          </a:prstGeom>
        </p:spPr>
        <p:txBody>
          <a:bodyPr vert="horz" lIns="91440" tIns="45720" rIns="91440" bIns="45720" rtlCol="0" anchor="b">
            <a:normAutofit/>
          </a:bodyPr>
          <a:lstStyle/>
          <a:p>
            <a:pPr fontAlgn="base">
              <a:spcBef>
                <a:spcPct val="0"/>
              </a:spcBef>
              <a:spcAft>
                <a:spcPts val="600"/>
              </a:spcAft>
            </a:pPr>
            <a:r>
              <a:rPr lang="en-US" sz="2800" cap="all">
                <a:ln w="0"/>
                <a:solidFill>
                  <a:srgbClr val="FFFFFF"/>
                </a:solidFill>
                <a:effectLst>
                  <a:outerShdw blurRad="38100" dist="19050" dir="2700000" algn="tl" rotWithShape="0">
                    <a:schemeClr val="dk1">
                      <a:alpha val="40000"/>
                    </a:schemeClr>
                  </a:outerShdw>
                </a:effectLst>
                <a:latin typeface="+mj-lt"/>
                <a:ea typeface="+mj-ea"/>
                <a:cs typeface="+mj-cs"/>
              </a:rPr>
              <a:t>Quality Assurance</a:t>
            </a:r>
          </a:p>
        </p:txBody>
      </p:sp>
      <p:sp>
        <p:nvSpPr>
          <p:cNvPr id="32" name="Rectangle 31">
            <a:extLst>
              <a:ext uri="{FF2B5EF4-FFF2-40B4-BE49-F238E27FC236}">
                <a16:creationId xmlns:a16="http://schemas.microsoft.com/office/drawing/2014/main" id="{D03E4FEE-2E6A-44AB-B6BA-C1AD0CD6D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560581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0817EB59-13B3-43DA-9B91-A7CC174A6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4318" y="457200"/>
            <a:ext cx="5600007"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1" name="Subtitle 2">
            <a:extLst>
              <a:ext uri="{FF2B5EF4-FFF2-40B4-BE49-F238E27FC236}">
                <a16:creationId xmlns:a16="http://schemas.microsoft.com/office/drawing/2014/main" id="{CB34B1A7-A658-4FD1-A871-8C85E8718B71}"/>
              </a:ext>
            </a:extLst>
          </p:cNvPr>
          <p:cNvSpPr txBox="1">
            <a:spLocks/>
          </p:cNvSpPr>
          <p:nvPr/>
        </p:nvSpPr>
        <p:spPr>
          <a:xfrm>
            <a:off x="621462" y="2189770"/>
            <a:ext cx="5236413" cy="3849080"/>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defTabSz="457200" fontAlgn="base">
              <a:spcBef>
                <a:spcPct val="20000"/>
              </a:spcBef>
              <a:spcAft>
                <a:spcPts val="600"/>
              </a:spcAft>
              <a:buClr>
                <a:schemeClr val="accent2"/>
              </a:buClr>
              <a:buSzPct val="92000"/>
              <a:buFont typeface="Wingdings 2" panose="05020102010507070707" pitchFamily="18" charset="2"/>
              <a:buChar char=""/>
            </a:pPr>
            <a:r>
              <a:rPr lang="en-US" sz="1600" dirty="0">
                <a:solidFill>
                  <a:srgbClr val="FFFFFF"/>
                </a:solidFill>
              </a:rPr>
              <a:t>Scrum is an agile framework that is designed to offer value to the client throughout the project's development. It is adaptable, rapid, flexible, and effective. </a:t>
            </a:r>
          </a:p>
          <a:p>
            <a:pPr algn="l" defTabSz="457200" fontAlgn="base">
              <a:spcBef>
                <a:spcPct val="20000"/>
              </a:spcBef>
              <a:spcAft>
                <a:spcPts val="600"/>
              </a:spcAft>
              <a:buClr>
                <a:schemeClr val="accent2"/>
              </a:buClr>
              <a:buSzPct val="92000"/>
              <a:buFont typeface="Wingdings 2" panose="05020102010507070707" pitchFamily="18" charset="2"/>
              <a:buChar char=""/>
            </a:pPr>
            <a:r>
              <a:rPr lang="en-US" sz="1600" dirty="0">
                <a:solidFill>
                  <a:srgbClr val="FFFFFF"/>
                </a:solidFill>
              </a:rPr>
              <a:t>Thus the problem of compatibility, slow working system are easily solved.</a:t>
            </a:r>
          </a:p>
          <a:p>
            <a:pPr algn="l" defTabSz="457200" fontAlgn="base">
              <a:spcBef>
                <a:spcPct val="20000"/>
              </a:spcBef>
              <a:spcAft>
                <a:spcPts val="600"/>
              </a:spcAft>
              <a:buClr>
                <a:schemeClr val="accent2"/>
              </a:buClr>
              <a:buSzPct val="92000"/>
              <a:buFont typeface="Wingdings 2" panose="05020102010507070707" pitchFamily="18" charset="2"/>
              <a:buChar char=""/>
            </a:pPr>
            <a:r>
              <a:rPr lang="en-US" sz="1600" dirty="0">
                <a:solidFill>
                  <a:srgbClr val="FFFFFF"/>
                </a:solidFill>
              </a:rPr>
              <a:t>SCRUM principles are consistent with the agile manifesto which is used to guide development activities within a process that incorporates 5 framework activities: requirements, analysis, design, evolution and delivery. </a:t>
            </a:r>
            <a:br>
              <a:rPr lang="en-US" sz="1600" dirty="0">
                <a:solidFill>
                  <a:srgbClr val="FFFFFF"/>
                </a:solidFill>
              </a:rPr>
            </a:br>
            <a:br>
              <a:rPr lang="en-US" sz="1600" dirty="0">
                <a:solidFill>
                  <a:srgbClr val="FFFFFF"/>
                </a:solidFill>
              </a:rPr>
            </a:br>
            <a:r>
              <a:rPr lang="en-US" sz="1600" dirty="0">
                <a:solidFill>
                  <a:srgbClr val="FFFFFF"/>
                </a:solidFill>
              </a:rPr>
              <a:t>Scrum used the set of software process patterns that proven effective for the projects with tight timeline, changing requirements and business criticality. </a:t>
            </a:r>
          </a:p>
        </p:txBody>
      </p:sp>
      <p:pic>
        <p:nvPicPr>
          <p:cNvPr id="13" name="Picture 12">
            <a:extLst>
              <a:ext uri="{FF2B5EF4-FFF2-40B4-BE49-F238E27FC236}">
                <a16:creationId xmlns:a16="http://schemas.microsoft.com/office/drawing/2014/main" id="{14B03952-9B02-4249-8903-C47985CE04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1493" y="960723"/>
            <a:ext cx="4945656" cy="4945656"/>
          </a:xfrm>
          <a:prstGeom prst="rect">
            <a:avLst/>
          </a:prstGeom>
        </p:spPr>
      </p:pic>
    </p:spTree>
    <p:extLst>
      <p:ext uri="{BB962C8B-B14F-4D97-AF65-F5344CB8AC3E}">
        <p14:creationId xmlns:p14="http://schemas.microsoft.com/office/powerpoint/2010/main" val="2961543585"/>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883F11E-ECB3-4046-A121-A45C6FF631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B0BD0DE1-5964-44CC-94DC-F86D92A8D705}"/>
              </a:ext>
            </a:extLst>
          </p:cNvPr>
          <p:cNvSpPr>
            <a:spLocks noGrp="1"/>
          </p:cNvSpPr>
          <p:nvPr>
            <p:ph type="subTitle" idx="1"/>
          </p:nvPr>
        </p:nvSpPr>
        <p:spPr>
          <a:xfrm>
            <a:off x="581194" y="3353089"/>
            <a:ext cx="5511418" cy="1647733"/>
          </a:xfrm>
        </p:spPr>
        <p:txBody>
          <a:bodyPr vert="horz" lIns="91440" tIns="45720" rIns="91440" bIns="45720" rtlCol="0" anchor="t">
            <a:normAutofit/>
          </a:bodyPr>
          <a:lstStyle/>
          <a:p>
            <a:pPr lvl="0" fontAlgn="base"/>
            <a:r>
              <a:rPr lang="en-US" dirty="0">
                <a:solidFill>
                  <a:schemeClr val="tx1"/>
                </a:solidFill>
              </a:rPr>
              <a:t>Containing and mitigating risk is what risk management entails. To begin, you must first identify and plan. Then, when a risk develops, be ready to act, drawing on the experience and knowledge of the entire team to minimize the project's impact.</a:t>
            </a:r>
          </a:p>
        </p:txBody>
      </p:sp>
      <p:sp>
        <p:nvSpPr>
          <p:cNvPr id="22" name="Rectangle 21">
            <a:extLst>
              <a:ext uri="{FF2B5EF4-FFF2-40B4-BE49-F238E27FC236}">
                <a16:creationId xmlns:a16="http://schemas.microsoft.com/office/drawing/2014/main" id="{5CF77191-9839-40D9-B04E-85DF01BB02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052796"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BF007B11-F4C3-4A9E-AAA8-D52C8C1AD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1306" y="457200"/>
            <a:ext cx="3052798"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871D0F6C-C993-4E97-A103-9448E35FE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453643"/>
            <a:ext cx="5009388"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7B28B346-1639-4F05-9EBC-808A9DC665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723899"/>
            <a:ext cx="5009388"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5158EA48-7463-4525-BF11-3A7C5C0855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9546" y="1697911"/>
            <a:ext cx="3722454" cy="3722454"/>
          </a:xfrm>
          <a:prstGeom prst="rect">
            <a:avLst/>
          </a:prstGeom>
        </p:spPr>
      </p:pic>
      <p:sp>
        <p:nvSpPr>
          <p:cNvPr id="15" name="TextBox 14">
            <a:extLst>
              <a:ext uri="{FF2B5EF4-FFF2-40B4-BE49-F238E27FC236}">
                <a16:creationId xmlns:a16="http://schemas.microsoft.com/office/drawing/2014/main" id="{6B084140-31A8-4ECF-B106-89ABB675EC49}"/>
              </a:ext>
            </a:extLst>
          </p:cNvPr>
          <p:cNvSpPr txBox="1"/>
          <p:nvPr/>
        </p:nvSpPr>
        <p:spPr>
          <a:xfrm>
            <a:off x="1090000" y="2342863"/>
            <a:ext cx="8955992" cy="523220"/>
          </a:xfrm>
          <a:prstGeom prst="rect">
            <a:avLst/>
          </a:prstGeom>
          <a:noFill/>
        </p:spPr>
        <p:txBody>
          <a:bodyPr wrap="square" rtlCol="0">
            <a:spAutoFit/>
          </a:bodyPr>
          <a:lstStyle/>
          <a:p>
            <a:pPr fontAlgn="base">
              <a:spcAft>
                <a:spcPts val="600"/>
              </a:spcAft>
            </a:pPr>
            <a:r>
              <a:rPr lang="en-US" sz="2800" dirty="0">
                <a:ln w="0"/>
                <a:solidFill>
                  <a:schemeClr val="accent1"/>
                </a:solidFill>
                <a:effectLst>
                  <a:outerShdw blurRad="38100" dist="19050" dir="2700000" algn="tl" rotWithShape="0">
                    <a:schemeClr val="dk1">
                      <a:alpha val="40000"/>
                    </a:schemeClr>
                  </a:outerShdw>
                </a:effectLst>
              </a:rPr>
              <a:t>Risk Assurance And Handling</a:t>
            </a:r>
          </a:p>
        </p:txBody>
      </p:sp>
    </p:spTree>
    <p:extLst>
      <p:ext uri="{BB962C8B-B14F-4D97-AF65-F5344CB8AC3E}">
        <p14:creationId xmlns:p14="http://schemas.microsoft.com/office/powerpoint/2010/main" val="37965760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7FBA0FF1-41CE-4485-AE1E-AF4E2165C38C}"/>
              </a:ext>
            </a:extLst>
          </p:cNvPr>
          <p:cNvSpPr>
            <a:spLocks noGrp="1"/>
          </p:cNvSpPr>
          <p:nvPr>
            <p:ph type="subTitle" idx="1"/>
          </p:nvPr>
        </p:nvSpPr>
        <p:spPr>
          <a:xfrm>
            <a:off x="1076770" y="1150233"/>
            <a:ext cx="6779606" cy="1820661"/>
          </a:xfrm>
        </p:spPr>
        <p:txBody>
          <a:bodyPr>
            <a:noAutofit/>
          </a:bodyPr>
          <a:lstStyle/>
          <a:p>
            <a:pPr algn="l"/>
            <a:r>
              <a:rPr lang="en-US" sz="1600" dirty="0">
                <a:solidFill>
                  <a:schemeClr val="tx1"/>
                </a:solidFill>
              </a:rPr>
              <a:t>Determine where personal (phone number, email address) or sensitive (payment and password) information is needed. When storing this type of information, security testing should be a top priority to prevent leaks, hacks, and breaches from tarnishing reputation. We will ensure that the user’s privacy and security is not at threat by all possible means.</a:t>
            </a:r>
          </a:p>
        </p:txBody>
      </p:sp>
      <p:sp>
        <p:nvSpPr>
          <p:cNvPr id="13" name="TextBox 12">
            <a:extLst>
              <a:ext uri="{FF2B5EF4-FFF2-40B4-BE49-F238E27FC236}">
                <a16:creationId xmlns:a16="http://schemas.microsoft.com/office/drawing/2014/main" id="{FBC99425-A6A8-4D5E-A9F5-8CE072657A5B}"/>
              </a:ext>
            </a:extLst>
          </p:cNvPr>
          <p:cNvSpPr txBox="1"/>
          <p:nvPr/>
        </p:nvSpPr>
        <p:spPr>
          <a:xfrm>
            <a:off x="1076770" y="569604"/>
            <a:ext cx="8340695" cy="461665"/>
          </a:xfrm>
          <a:prstGeom prst="rect">
            <a:avLst/>
          </a:prstGeom>
          <a:noFill/>
        </p:spPr>
        <p:txBody>
          <a:bodyPr wrap="square" rtlCol="0">
            <a:spAutoFit/>
          </a:bodyPr>
          <a:lstStyle/>
          <a:p>
            <a:r>
              <a:rPr lang="en-US" sz="2400" dirty="0">
                <a:solidFill>
                  <a:schemeClr val="accent2"/>
                </a:solidFill>
              </a:rPr>
              <a:t>1. Privacy and Security</a:t>
            </a:r>
          </a:p>
        </p:txBody>
      </p:sp>
      <p:pic>
        <p:nvPicPr>
          <p:cNvPr id="15" name="Picture 14">
            <a:extLst>
              <a:ext uri="{FF2B5EF4-FFF2-40B4-BE49-F238E27FC236}">
                <a16:creationId xmlns:a16="http://schemas.microsoft.com/office/drawing/2014/main" id="{ED704B9C-8B60-4F88-828A-F46FF22129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7134" y="925281"/>
            <a:ext cx="1820661" cy="1820661"/>
          </a:xfrm>
          <a:prstGeom prst="rect">
            <a:avLst/>
          </a:prstGeom>
        </p:spPr>
      </p:pic>
      <p:sp>
        <p:nvSpPr>
          <p:cNvPr id="17" name="Subtitle 2">
            <a:extLst>
              <a:ext uri="{FF2B5EF4-FFF2-40B4-BE49-F238E27FC236}">
                <a16:creationId xmlns:a16="http://schemas.microsoft.com/office/drawing/2014/main" id="{44930B5A-7564-46D4-A2B2-A01C131FD35E}"/>
              </a:ext>
            </a:extLst>
          </p:cNvPr>
          <p:cNvSpPr txBox="1">
            <a:spLocks/>
          </p:cNvSpPr>
          <p:nvPr/>
        </p:nvSpPr>
        <p:spPr>
          <a:xfrm>
            <a:off x="3922518" y="3887105"/>
            <a:ext cx="5691499" cy="1854245"/>
          </a:xfrm>
          <a:prstGeom prst="rect">
            <a:avLst/>
          </a:prstGeom>
        </p:spPr>
        <p:txBody>
          <a:bodyPr vert="horz" lIns="91440" tIns="45720" rIns="91440" bIns="45720" rtlCol="0" anchor="t">
            <a:no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l"/>
            <a:r>
              <a:rPr lang="en-US" sz="1600" dirty="0">
                <a:solidFill>
                  <a:schemeClr val="bg1"/>
                </a:solidFill>
              </a:rPr>
              <a:t>Application should be tested on variety of browsers and devices during exploratory testing when it undergoes a code update. Application versions come in a variety of setups, therefore you should test it on all of them. Before launching the application will ensure it is compatible with all the versions of android and tablets.</a:t>
            </a:r>
          </a:p>
        </p:txBody>
      </p:sp>
      <p:sp>
        <p:nvSpPr>
          <p:cNvPr id="18" name="TextBox 17">
            <a:extLst>
              <a:ext uri="{FF2B5EF4-FFF2-40B4-BE49-F238E27FC236}">
                <a16:creationId xmlns:a16="http://schemas.microsoft.com/office/drawing/2014/main" id="{D368A780-EF7A-4A8B-AA09-86F3FA474E6E}"/>
              </a:ext>
            </a:extLst>
          </p:cNvPr>
          <p:cNvSpPr txBox="1"/>
          <p:nvPr/>
        </p:nvSpPr>
        <p:spPr>
          <a:xfrm>
            <a:off x="3922518" y="3425440"/>
            <a:ext cx="8340695" cy="461665"/>
          </a:xfrm>
          <a:prstGeom prst="rect">
            <a:avLst/>
          </a:prstGeom>
          <a:noFill/>
        </p:spPr>
        <p:txBody>
          <a:bodyPr wrap="square" rtlCol="0">
            <a:spAutoFit/>
          </a:bodyPr>
          <a:lstStyle/>
          <a:p>
            <a:r>
              <a:rPr lang="en-US" sz="2400" dirty="0">
                <a:solidFill>
                  <a:schemeClr val="bg1"/>
                </a:solidFill>
              </a:rPr>
              <a:t>2. Compatibility</a:t>
            </a:r>
          </a:p>
        </p:txBody>
      </p:sp>
      <p:pic>
        <p:nvPicPr>
          <p:cNvPr id="19" name="Picture 18">
            <a:extLst>
              <a:ext uri="{FF2B5EF4-FFF2-40B4-BE49-F238E27FC236}">
                <a16:creationId xmlns:a16="http://schemas.microsoft.com/office/drawing/2014/main" id="{1382AE4D-953A-48B8-A236-F03632935C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618" y="3306815"/>
            <a:ext cx="2434535" cy="2434535"/>
          </a:xfrm>
          <a:prstGeom prst="rect">
            <a:avLst/>
          </a:prstGeom>
        </p:spPr>
      </p:pic>
    </p:spTree>
    <p:extLst>
      <p:ext uri="{BB962C8B-B14F-4D97-AF65-F5344CB8AC3E}">
        <p14:creationId xmlns:p14="http://schemas.microsoft.com/office/powerpoint/2010/main" val="2934702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5D795CF-5F70-4821-BB11-0B2B8FCCD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3B1AC31-0B6C-4781-BA06-16BE17F8AF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9"/>
            <a:ext cx="7498616"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F6D38C9-9ED4-4EC0-ACE9-3B20A163FCD6}"/>
              </a:ext>
            </a:extLst>
          </p:cNvPr>
          <p:cNvSpPr>
            <a:spLocks noGrp="1"/>
          </p:cNvSpPr>
          <p:nvPr>
            <p:ph type="ctrTitle"/>
          </p:nvPr>
        </p:nvSpPr>
        <p:spPr>
          <a:xfrm>
            <a:off x="5761405" y="904981"/>
            <a:ext cx="4469507" cy="714269"/>
          </a:xfrm>
        </p:spPr>
        <p:txBody>
          <a:bodyPr>
            <a:normAutofit fontScale="90000"/>
          </a:bodyPr>
          <a:lstStyle/>
          <a:p>
            <a:r>
              <a:rPr lang="en-IN" dirty="0">
                <a:solidFill>
                  <a:srgbClr val="FFFFFF"/>
                </a:solidFill>
                <a:latin typeface="Calibri" panose="020F0502020204030204" pitchFamily="34" charset="0"/>
                <a:cs typeface="Calibri" panose="020F0502020204030204" pitchFamily="34" charset="0"/>
              </a:rPr>
              <a:t>PrOBLEM’S AND NEEDS</a:t>
            </a:r>
          </a:p>
        </p:txBody>
      </p:sp>
      <p:sp>
        <p:nvSpPr>
          <p:cNvPr id="3" name="Subtitle 2">
            <a:extLst>
              <a:ext uri="{FF2B5EF4-FFF2-40B4-BE49-F238E27FC236}">
                <a16:creationId xmlns:a16="http://schemas.microsoft.com/office/drawing/2014/main" id="{829E3FCF-3BD3-4A07-90AF-643186CD6DE4}"/>
              </a:ext>
            </a:extLst>
          </p:cNvPr>
          <p:cNvSpPr>
            <a:spLocks noGrp="1"/>
          </p:cNvSpPr>
          <p:nvPr>
            <p:ph type="subTitle" idx="1"/>
          </p:nvPr>
        </p:nvSpPr>
        <p:spPr>
          <a:xfrm>
            <a:off x="4407793" y="1647825"/>
            <a:ext cx="7146032" cy="4572000"/>
          </a:xfrm>
        </p:spPr>
        <p:txBody>
          <a:bodyPr>
            <a:normAutofit lnSpcReduction="10000"/>
          </a:bodyPr>
          <a:lstStyle/>
          <a:p>
            <a:pPr marL="285750" indent="-285750">
              <a:lnSpc>
                <a:spcPct val="90000"/>
              </a:lnSpc>
              <a:buFont typeface="Arial" panose="020B0604020202020204" pitchFamily="34" charset="0"/>
              <a:buChar char="•"/>
            </a:pPr>
            <a:r>
              <a:rPr lang="en-US" sz="2000" dirty="0">
                <a:solidFill>
                  <a:srgbClr val="EBEBEB"/>
                </a:solidFill>
                <a:latin typeface="Calibri" panose="020F0502020204030204" pitchFamily="34" charset="0"/>
              </a:rPr>
              <a:t>This </a:t>
            </a:r>
            <a:r>
              <a:rPr lang="en-US" sz="2000" b="0" i="0" u="none" strike="noStrike" baseline="0" dirty="0">
                <a:solidFill>
                  <a:srgbClr val="EBEBEB"/>
                </a:solidFill>
                <a:latin typeface="Calibri" panose="020F0502020204030204" pitchFamily="34" charset="0"/>
              </a:rPr>
              <a:t>epidemics of Covid has impacted every component on earth </a:t>
            </a:r>
            <a:r>
              <a:rPr lang="en-US" sz="2000" dirty="0">
                <a:solidFill>
                  <a:srgbClr val="EBEBEB"/>
                </a:solidFill>
                <a:latin typeface="Calibri" panose="020F0502020204030204" pitchFamily="34" charset="0"/>
              </a:rPr>
              <a:t>and art business is one of them. This disappoints most of the art lovers who are enthusiastic towards finding art. In a similar way, artists who want to showcase their art are also being burdened by the restrictions imposed as the art galleries and museums which are not considered as essential services.</a:t>
            </a:r>
          </a:p>
          <a:p>
            <a:pPr marL="285750" indent="-285750">
              <a:lnSpc>
                <a:spcPct val="90000"/>
              </a:lnSpc>
              <a:buFont typeface="Arial" panose="020B0604020202020204" pitchFamily="34" charset="0"/>
              <a:buChar char="•"/>
            </a:pPr>
            <a:r>
              <a:rPr lang="en-US" sz="2000" dirty="0">
                <a:solidFill>
                  <a:srgbClr val="EBEBEB"/>
                </a:solidFill>
                <a:latin typeface="Calibri" panose="020F0502020204030204" pitchFamily="34" charset="0"/>
              </a:rPr>
              <a:t>Our application exhibit nearby museums and list of total artists who are registered to showcase their art and sculptures to the art lovers and to general public. </a:t>
            </a:r>
          </a:p>
          <a:p>
            <a:pPr marL="285750" indent="-285750">
              <a:lnSpc>
                <a:spcPct val="90000"/>
              </a:lnSpc>
              <a:buFont typeface="Arial" panose="020B0604020202020204" pitchFamily="34" charset="0"/>
              <a:buChar char="•"/>
            </a:pPr>
            <a:r>
              <a:rPr lang="en-US" sz="2000" dirty="0">
                <a:solidFill>
                  <a:srgbClr val="EBEBEB"/>
                </a:solidFill>
                <a:latin typeface="Calibri" panose="020F0502020204030204" pitchFamily="34" charset="0"/>
              </a:rPr>
              <a:t>This Mobile application remove the barrier of restrictions imposed on people and let them relish over the art presented by different artists or artistic places.</a:t>
            </a:r>
          </a:p>
        </p:txBody>
      </p:sp>
      <p:pic>
        <p:nvPicPr>
          <p:cNvPr id="11" name="Picture 10" descr="Light bulb on yellow background with sketched light beams and cord">
            <a:extLst>
              <a:ext uri="{FF2B5EF4-FFF2-40B4-BE49-F238E27FC236}">
                <a16:creationId xmlns:a16="http://schemas.microsoft.com/office/drawing/2014/main" id="{CD06AF9E-72B4-4E92-B847-07CC38BAF4C1}"/>
              </a:ext>
            </a:extLst>
          </p:cNvPr>
          <p:cNvPicPr>
            <a:picLocks noChangeAspect="1"/>
          </p:cNvPicPr>
          <p:nvPr/>
        </p:nvPicPr>
        <p:blipFill rotWithShape="1">
          <a:blip r:embed="rId2"/>
          <a:srcRect l="45498" r="647"/>
          <a:stretch/>
        </p:blipFill>
        <p:spPr>
          <a:xfrm>
            <a:off x="770299" y="1793508"/>
            <a:ext cx="3058835" cy="3493051"/>
          </a:xfrm>
          <a:prstGeom prst="rect">
            <a:avLst/>
          </a:prstGeom>
        </p:spPr>
      </p:pic>
    </p:spTree>
    <p:extLst>
      <p:ext uri="{BB962C8B-B14F-4D97-AF65-F5344CB8AC3E}">
        <p14:creationId xmlns:p14="http://schemas.microsoft.com/office/powerpoint/2010/main" val="147531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FBA7B006-6B08-48ED-A36E-55AB0E5934A9}"/>
              </a:ext>
            </a:extLst>
          </p:cNvPr>
          <p:cNvSpPr>
            <a:spLocks noGrp="1"/>
          </p:cNvSpPr>
          <p:nvPr>
            <p:ph type="subTitle" idx="1"/>
          </p:nvPr>
        </p:nvSpPr>
        <p:spPr>
          <a:xfrm>
            <a:off x="950758" y="979918"/>
            <a:ext cx="7432749" cy="1990977"/>
          </a:xfrm>
        </p:spPr>
        <p:txBody>
          <a:bodyPr>
            <a:noAutofit/>
          </a:bodyPr>
          <a:lstStyle/>
          <a:p>
            <a:pPr algn="l"/>
            <a:r>
              <a:rPr lang="en-US" sz="1600" dirty="0">
                <a:solidFill>
                  <a:schemeClr val="tx1"/>
                </a:solidFill>
              </a:rPr>
              <a:t>An application must avoid failures such as ISP server crashes, online payment system faults, and plugin bugs. All of these difficulties have the potential to bring the entire application crashing down, which would have a significant impact on consumer satisfaction. The best way to overcome this problem would be to run the application in all environment and even going through the worst-case scenario and have the solution ready if it occurs.</a:t>
            </a:r>
          </a:p>
        </p:txBody>
      </p:sp>
      <p:sp>
        <p:nvSpPr>
          <p:cNvPr id="13" name="TextBox 12">
            <a:extLst>
              <a:ext uri="{FF2B5EF4-FFF2-40B4-BE49-F238E27FC236}">
                <a16:creationId xmlns:a16="http://schemas.microsoft.com/office/drawing/2014/main" id="{BC264C0C-12EC-49DF-AD36-81BD3C8C57A7}"/>
              </a:ext>
            </a:extLst>
          </p:cNvPr>
          <p:cNvSpPr txBox="1"/>
          <p:nvPr/>
        </p:nvSpPr>
        <p:spPr>
          <a:xfrm>
            <a:off x="950758" y="525373"/>
            <a:ext cx="2809479" cy="461665"/>
          </a:xfrm>
          <a:prstGeom prst="rect">
            <a:avLst/>
          </a:prstGeom>
          <a:noFill/>
        </p:spPr>
        <p:txBody>
          <a:bodyPr wrap="square" rtlCol="0">
            <a:spAutoFit/>
          </a:bodyPr>
          <a:lstStyle/>
          <a:p>
            <a:r>
              <a:rPr lang="en-US" sz="2400" dirty="0">
                <a:solidFill>
                  <a:schemeClr val="accent2"/>
                </a:solidFill>
              </a:rPr>
              <a:t>3. System Reliability</a:t>
            </a:r>
          </a:p>
        </p:txBody>
      </p:sp>
      <p:pic>
        <p:nvPicPr>
          <p:cNvPr id="15" name="Picture 14">
            <a:extLst>
              <a:ext uri="{FF2B5EF4-FFF2-40B4-BE49-F238E27FC236}">
                <a16:creationId xmlns:a16="http://schemas.microsoft.com/office/drawing/2014/main" id="{CD6B9EA3-4A8B-4F8D-A46A-D81F0C27C3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9432" y="632485"/>
            <a:ext cx="2221810" cy="2221810"/>
          </a:xfrm>
          <a:prstGeom prst="rect">
            <a:avLst/>
          </a:prstGeom>
        </p:spPr>
      </p:pic>
      <p:sp>
        <p:nvSpPr>
          <p:cNvPr id="17" name="Subtitle 2">
            <a:extLst>
              <a:ext uri="{FF2B5EF4-FFF2-40B4-BE49-F238E27FC236}">
                <a16:creationId xmlns:a16="http://schemas.microsoft.com/office/drawing/2014/main" id="{B2E03D85-4618-4D99-81FF-FD0D9ACA2DE2}"/>
              </a:ext>
            </a:extLst>
          </p:cNvPr>
          <p:cNvSpPr txBox="1">
            <a:spLocks/>
          </p:cNvSpPr>
          <p:nvPr/>
        </p:nvSpPr>
        <p:spPr>
          <a:xfrm>
            <a:off x="3922518" y="3887105"/>
            <a:ext cx="5691499" cy="1854245"/>
          </a:xfrm>
          <a:prstGeom prst="rect">
            <a:avLst/>
          </a:prstGeom>
        </p:spPr>
        <p:txBody>
          <a:bodyPr vert="horz" lIns="91440" tIns="45720" rIns="91440" bIns="45720" rtlCol="0" anchor="t">
            <a:no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l"/>
            <a:r>
              <a:rPr lang="en-US" sz="1600" dirty="0">
                <a:solidFill>
                  <a:schemeClr val="bg1"/>
                </a:solidFill>
              </a:rPr>
              <a:t>The details mentioned in the application should be correct and precise. The false data can lead to losing the trust of user. So the information regarding the art, artist and nearby museum should be double verified. The data entered and the data would be entered by the artist would be double verified and then uploaded in order to maintain the data integrity.</a:t>
            </a:r>
          </a:p>
        </p:txBody>
      </p:sp>
      <p:sp>
        <p:nvSpPr>
          <p:cNvPr id="18" name="TextBox 17">
            <a:extLst>
              <a:ext uri="{FF2B5EF4-FFF2-40B4-BE49-F238E27FC236}">
                <a16:creationId xmlns:a16="http://schemas.microsoft.com/office/drawing/2014/main" id="{82D73C32-D78E-4C78-A4F1-6B6C153CB66D}"/>
              </a:ext>
            </a:extLst>
          </p:cNvPr>
          <p:cNvSpPr txBox="1"/>
          <p:nvPr/>
        </p:nvSpPr>
        <p:spPr>
          <a:xfrm>
            <a:off x="3922518" y="3425440"/>
            <a:ext cx="8340695" cy="461665"/>
          </a:xfrm>
          <a:prstGeom prst="rect">
            <a:avLst/>
          </a:prstGeom>
          <a:noFill/>
        </p:spPr>
        <p:txBody>
          <a:bodyPr wrap="square" rtlCol="0">
            <a:spAutoFit/>
          </a:bodyPr>
          <a:lstStyle/>
          <a:p>
            <a:r>
              <a:rPr lang="en-US" sz="2400" dirty="0">
                <a:solidFill>
                  <a:schemeClr val="bg1"/>
                </a:solidFill>
              </a:rPr>
              <a:t>4. Data Correctness</a:t>
            </a:r>
          </a:p>
        </p:txBody>
      </p:sp>
      <p:pic>
        <p:nvPicPr>
          <p:cNvPr id="19" name="Picture 18">
            <a:extLst>
              <a:ext uri="{FF2B5EF4-FFF2-40B4-BE49-F238E27FC236}">
                <a16:creationId xmlns:a16="http://schemas.microsoft.com/office/drawing/2014/main" id="{01B7A4BF-547A-493B-8F8A-D79B4756D4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4546" y="3425440"/>
            <a:ext cx="1871936" cy="1871936"/>
          </a:xfrm>
          <a:prstGeom prst="rect">
            <a:avLst/>
          </a:prstGeom>
        </p:spPr>
      </p:pic>
    </p:spTree>
    <p:extLst>
      <p:ext uri="{BB962C8B-B14F-4D97-AF65-F5344CB8AC3E}">
        <p14:creationId xmlns:p14="http://schemas.microsoft.com/office/powerpoint/2010/main" val="7146014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2B77D-EE0A-F14B-A2E2-C8374A7BB760}"/>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E862EEF6-6CC7-FE42-A24C-9B6DB4FCD60F}"/>
              </a:ext>
            </a:extLst>
          </p:cNvPr>
          <p:cNvSpPr>
            <a:spLocks noGrp="1"/>
          </p:cNvSpPr>
          <p:nvPr>
            <p:ph idx="1"/>
          </p:nvPr>
        </p:nvSpPr>
        <p:spPr/>
        <p:txBody>
          <a:bodyPr>
            <a:normAutofit/>
          </a:bodyPr>
          <a:lstStyle/>
          <a:p>
            <a:pPr marL="0" indent="0" algn="ctr">
              <a:buNone/>
            </a:pPr>
            <a:r>
              <a:rPr lang="en-US" sz="4400" dirty="0"/>
              <a:t>LIVE DEMO</a:t>
            </a:r>
          </a:p>
        </p:txBody>
      </p:sp>
    </p:spTree>
    <p:extLst>
      <p:ext uri="{BB962C8B-B14F-4D97-AF65-F5344CB8AC3E}">
        <p14:creationId xmlns:p14="http://schemas.microsoft.com/office/powerpoint/2010/main" val="36167284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45596-DC2B-455E-8CD2-8C1D7FB413B9}"/>
              </a:ext>
            </a:extLst>
          </p:cNvPr>
          <p:cNvSpPr>
            <a:spLocks noGrp="1"/>
          </p:cNvSpPr>
          <p:nvPr>
            <p:ph type="title"/>
          </p:nvPr>
        </p:nvSpPr>
        <p:spPr/>
        <p:txBody>
          <a:bodyPr/>
          <a:lstStyle/>
          <a:p>
            <a:r>
              <a:rPr lang="en-IN" dirty="0"/>
              <a:t>FUTURE SCOPE</a:t>
            </a:r>
          </a:p>
        </p:txBody>
      </p:sp>
      <p:sp>
        <p:nvSpPr>
          <p:cNvPr id="3" name="Content Placeholder 2">
            <a:extLst>
              <a:ext uri="{FF2B5EF4-FFF2-40B4-BE49-F238E27FC236}">
                <a16:creationId xmlns:a16="http://schemas.microsoft.com/office/drawing/2014/main" id="{C8B34889-A5C2-46AE-B5C4-F953AEA9449F}"/>
              </a:ext>
            </a:extLst>
          </p:cNvPr>
          <p:cNvSpPr>
            <a:spLocks noGrp="1"/>
          </p:cNvSpPr>
          <p:nvPr>
            <p:ph idx="1"/>
          </p:nvPr>
        </p:nvSpPr>
        <p:spPr/>
        <p:txBody>
          <a:bodyPr anchor="t"/>
          <a:lstStyle/>
          <a:p>
            <a:r>
              <a:rPr lang="en-IN" dirty="0"/>
              <a:t>This application is now limited to android, in future we will also implement it for IOS.</a:t>
            </a:r>
          </a:p>
          <a:p>
            <a:r>
              <a:rPr lang="en-IN" dirty="0"/>
              <a:t>We want to improve our UI for better user interaction with high quality aesthetics.</a:t>
            </a:r>
          </a:p>
          <a:p>
            <a:r>
              <a:rPr lang="en-IN" dirty="0"/>
              <a:t>Improvement of Art Finder algorithm to serve better purpose.</a:t>
            </a:r>
          </a:p>
          <a:p>
            <a:r>
              <a:rPr lang="en-US" dirty="0"/>
              <a:t>Expanding to multi nature project for interior designers, indigenous makeup artists, fashion designers and many more whose things can be categorized as arts</a:t>
            </a:r>
            <a:r>
              <a:rPr lang="en-IN" dirty="0"/>
              <a:t>.</a:t>
            </a:r>
          </a:p>
          <a:p>
            <a:r>
              <a:rPr lang="en-US" dirty="0"/>
              <a:t>We can further provide options as </a:t>
            </a:r>
          </a:p>
          <a:p>
            <a:pPr lvl="1"/>
            <a:r>
              <a:rPr lang="en-US" dirty="0"/>
              <a:t>premium items to buy &amp; view and featured places.</a:t>
            </a:r>
          </a:p>
          <a:p>
            <a:pPr lvl="1"/>
            <a:r>
              <a:rPr lang="en-US" dirty="0"/>
              <a:t>users are provided with subscription who can have individual preferences.</a:t>
            </a:r>
          </a:p>
          <a:p>
            <a:pPr lvl="1"/>
            <a:r>
              <a:rPr lang="en-US" dirty="0"/>
              <a:t>charging fee for featuring a painting or art and bidding the art online.</a:t>
            </a:r>
            <a:endParaRPr lang="en-IN" dirty="0"/>
          </a:p>
          <a:p>
            <a:endParaRPr lang="en-IN" dirty="0"/>
          </a:p>
        </p:txBody>
      </p:sp>
    </p:spTree>
    <p:extLst>
      <p:ext uri="{BB962C8B-B14F-4D97-AF65-F5344CB8AC3E}">
        <p14:creationId xmlns:p14="http://schemas.microsoft.com/office/powerpoint/2010/main" val="8887037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CA581CF-E911-497D-B0D8-19419DD59C48}"/>
              </a:ext>
            </a:extLst>
          </p:cNvPr>
          <p:cNvSpPr txBox="1"/>
          <p:nvPr/>
        </p:nvSpPr>
        <p:spPr>
          <a:xfrm flipH="1">
            <a:off x="2786743" y="2767280"/>
            <a:ext cx="8294914" cy="1323439"/>
          </a:xfrm>
          <a:prstGeom prst="rect">
            <a:avLst/>
          </a:prstGeom>
          <a:noFill/>
        </p:spPr>
        <p:txBody>
          <a:bodyPr wrap="square" rtlCol="0">
            <a:spAutoFit/>
          </a:bodyPr>
          <a:lstStyle/>
          <a:p>
            <a:r>
              <a:rPr lang="en-IN" sz="8000" dirty="0"/>
              <a:t>THANK YOU</a:t>
            </a:r>
          </a:p>
        </p:txBody>
      </p:sp>
    </p:spTree>
    <p:extLst>
      <p:ext uri="{BB962C8B-B14F-4D97-AF65-F5344CB8AC3E}">
        <p14:creationId xmlns:p14="http://schemas.microsoft.com/office/powerpoint/2010/main" val="3234523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63A9BF-4726-4D82-B042-D0F40531F1CC}"/>
              </a:ext>
            </a:extLst>
          </p:cNvPr>
          <p:cNvSpPr/>
          <p:nvPr/>
        </p:nvSpPr>
        <p:spPr>
          <a:xfrm>
            <a:off x="643467" y="816257"/>
            <a:ext cx="10905066" cy="113573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kern="1200" dirty="0">
                <a:solidFill>
                  <a:schemeClr val="tx1"/>
                </a:solidFill>
                <a:latin typeface="+mj-lt"/>
                <a:ea typeface="+mj-ea"/>
                <a:cs typeface="+mj-cs"/>
              </a:rPr>
              <a:t>Purpose and Scope</a:t>
            </a:r>
          </a:p>
        </p:txBody>
      </p:sp>
      <p:sp>
        <p:nvSpPr>
          <p:cNvPr id="4" name="Rectangle 3">
            <a:extLst>
              <a:ext uri="{FF2B5EF4-FFF2-40B4-BE49-F238E27FC236}">
                <a16:creationId xmlns:a16="http://schemas.microsoft.com/office/drawing/2014/main" id="{C5FD51F7-C865-4C3B-B8EB-132BB1DF11FC}"/>
              </a:ext>
            </a:extLst>
          </p:cNvPr>
          <p:cNvSpPr/>
          <p:nvPr/>
        </p:nvSpPr>
        <p:spPr>
          <a:xfrm>
            <a:off x="157692" y="1909574"/>
            <a:ext cx="10905066" cy="4393982"/>
          </a:xfrm>
          <a:prstGeom prst="rect">
            <a:avLst/>
          </a:prstGeom>
        </p:spPr>
        <p:txBody>
          <a:bodyPr vert="horz" lIns="91440" tIns="45720" rIns="91440" bIns="45720" rtlCol="0">
            <a:normAutofit/>
          </a:bodyPr>
          <a:lstStyle/>
          <a:p>
            <a:pPr marL="457200" indent="-228600">
              <a:lnSpc>
                <a:spcPct val="90000"/>
              </a:lnSpc>
              <a:spcAft>
                <a:spcPts val="600"/>
              </a:spcAft>
              <a:buFont typeface="Arial" panose="020B0604020202020204" pitchFamily="34" charset="0"/>
              <a:buChar char="•"/>
            </a:pPr>
            <a:r>
              <a:rPr lang="en-US" sz="1700" dirty="0"/>
              <a:t>The purpose of our project is to develop a high-end, user-friendly, cost-effective Gallery and Art Management engine that helps intended target users to keep track of all the local galleries, Museums, Artists and Art exhibitions.</a:t>
            </a:r>
          </a:p>
          <a:p>
            <a:pPr marL="457200" indent="-228600">
              <a:lnSpc>
                <a:spcPct val="90000"/>
              </a:lnSpc>
              <a:spcAft>
                <a:spcPts val="600"/>
              </a:spcAft>
              <a:buFont typeface="Arial" panose="020B0604020202020204" pitchFamily="34" charset="0"/>
              <a:buChar char="•"/>
            </a:pPr>
            <a:endParaRPr lang="en-US" sz="1700" dirty="0"/>
          </a:p>
          <a:p>
            <a:pPr marL="457200" indent="-228600">
              <a:lnSpc>
                <a:spcPct val="90000"/>
              </a:lnSpc>
              <a:spcAft>
                <a:spcPts val="600"/>
              </a:spcAft>
              <a:buFont typeface="Arial" panose="020B0604020202020204" pitchFamily="34" charset="0"/>
              <a:buChar char="•"/>
            </a:pPr>
            <a:r>
              <a:rPr lang="en-US" sz="1700" dirty="0"/>
              <a:t>This software bridges the existing artistic platforms (Arts Gallery’s &amp; Artists) and can create new marked space for the Art lovers.</a:t>
            </a:r>
          </a:p>
          <a:p>
            <a:pPr marL="457200" indent="-228600">
              <a:lnSpc>
                <a:spcPct val="90000"/>
              </a:lnSpc>
              <a:spcAft>
                <a:spcPts val="600"/>
              </a:spcAft>
              <a:buFont typeface="Arial" panose="020B0604020202020204" pitchFamily="34" charset="0"/>
              <a:buChar char="•"/>
            </a:pPr>
            <a:endParaRPr lang="en-US" sz="1700" dirty="0"/>
          </a:p>
          <a:p>
            <a:pPr marL="457200" indent="-228600">
              <a:lnSpc>
                <a:spcPct val="90000"/>
              </a:lnSpc>
              <a:spcAft>
                <a:spcPts val="600"/>
              </a:spcAft>
              <a:buFont typeface="Arial" panose="020B0604020202020204" pitchFamily="34" charset="0"/>
              <a:buChar char="•"/>
            </a:pPr>
            <a:r>
              <a:rPr lang="en-US" sz="1700" dirty="0"/>
              <a:t>The Art finder application will use image and pattern recognition techniques to classify the paintings based on the Art Style. This will help the students as well as the museum staffs to group the various paintings into the required category, by just uploading the image of the art.</a:t>
            </a:r>
          </a:p>
          <a:p>
            <a:pPr marL="457200" indent="-228600">
              <a:lnSpc>
                <a:spcPct val="90000"/>
              </a:lnSpc>
              <a:spcAft>
                <a:spcPts val="600"/>
              </a:spcAft>
              <a:buFont typeface="Arial" panose="020B0604020202020204" pitchFamily="34" charset="0"/>
              <a:buChar char="•"/>
            </a:pPr>
            <a:endParaRPr lang="en-US" sz="1700" dirty="0"/>
          </a:p>
          <a:p>
            <a:pPr marL="457200" indent="-228600">
              <a:lnSpc>
                <a:spcPct val="90000"/>
              </a:lnSpc>
              <a:spcAft>
                <a:spcPts val="600"/>
              </a:spcAft>
              <a:buFont typeface="Arial" panose="020B0604020202020204" pitchFamily="34" charset="0"/>
              <a:buChar char="•"/>
            </a:pPr>
            <a:r>
              <a:rPr lang="en-US" sz="1700" dirty="0"/>
              <a:t>The scope of this project is to develop an authentic android application that is used for Artists or Art gallery owners to showcase their arts and sell their arts, respectively. The application can also use for search nearby art galleries or museums. The project will also allow users to view or purchase all categories of arts available </a:t>
            </a:r>
          </a:p>
          <a:p>
            <a:pPr marL="457200" indent="-228600">
              <a:lnSpc>
                <a:spcPct val="90000"/>
              </a:lnSpc>
              <a:spcAft>
                <a:spcPts val="600"/>
              </a:spcAft>
              <a:buFont typeface="Arial" panose="020B0604020202020204" pitchFamily="34" charset="0"/>
              <a:buChar char="•"/>
            </a:pPr>
            <a:endParaRPr lang="en-US" sz="1700" dirty="0"/>
          </a:p>
          <a:p>
            <a:pPr marL="457200" indent="-228600">
              <a:lnSpc>
                <a:spcPct val="90000"/>
              </a:lnSpc>
              <a:spcAft>
                <a:spcPts val="600"/>
              </a:spcAft>
              <a:buFont typeface="Arial" panose="020B0604020202020204" pitchFamily="34" charset="0"/>
              <a:buChar char="•"/>
            </a:pPr>
            <a:endParaRPr lang="en-US" sz="1700" dirty="0"/>
          </a:p>
          <a:p>
            <a:pPr marL="457200" indent="-228600">
              <a:lnSpc>
                <a:spcPct val="90000"/>
              </a:lnSpc>
              <a:spcAft>
                <a:spcPts val="600"/>
              </a:spcAft>
              <a:buFont typeface="Arial" panose="020B0604020202020204" pitchFamily="34" charset="0"/>
              <a:buChar char="•"/>
            </a:pPr>
            <a:endParaRPr lang="en-US" sz="17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3378235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993F09C6-4F57-4B05-9592-E253D8BC6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9ADDB9E1-AB12-462E-8E0D-83CA31C6E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14040EB-4842-44D5-9380-BDF41FB7BA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 name="Title 3">
            <a:extLst>
              <a:ext uri="{FF2B5EF4-FFF2-40B4-BE49-F238E27FC236}">
                <a16:creationId xmlns:a16="http://schemas.microsoft.com/office/drawing/2014/main" id="{339E1FB3-23C4-470A-9410-5AFAD9708F31}"/>
              </a:ext>
            </a:extLst>
          </p:cNvPr>
          <p:cNvSpPr>
            <a:spLocks noGrp="1"/>
          </p:cNvSpPr>
          <p:nvPr>
            <p:ph type="ctrTitle"/>
          </p:nvPr>
        </p:nvSpPr>
        <p:spPr>
          <a:xfrm>
            <a:off x="803189" y="1209184"/>
            <a:ext cx="3089189" cy="4734416"/>
          </a:xfrm>
        </p:spPr>
        <p:txBody>
          <a:bodyPr vert="horz" lIns="91440" tIns="45720" rIns="91440" bIns="45720" rtlCol="0" anchor="ctr">
            <a:normAutofit/>
          </a:bodyPr>
          <a:lstStyle/>
          <a:p>
            <a:r>
              <a:rPr lang="en-US" sz="2800" i="0" u="none" strike="noStrike" baseline="0">
                <a:solidFill>
                  <a:srgbClr val="FFFFFF"/>
                </a:solidFill>
              </a:rPr>
              <a:t>How will this help the university</a:t>
            </a:r>
            <a:endParaRPr lang="en-US" sz="2800">
              <a:solidFill>
                <a:srgbClr val="FFFFFF"/>
              </a:solidFill>
            </a:endParaRPr>
          </a:p>
        </p:txBody>
      </p:sp>
      <p:sp>
        <p:nvSpPr>
          <p:cNvPr id="24" name="Rectangle 23">
            <a:extLst>
              <a:ext uri="{FF2B5EF4-FFF2-40B4-BE49-F238E27FC236}">
                <a16:creationId xmlns:a16="http://schemas.microsoft.com/office/drawing/2014/main" id="{0C076E08-C160-41E7-8D09-E2436B591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25A65B62-07C4-4876-A101-9C85F48A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D02BCE7C-4E97-4627-9FD1-DD7B633E5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5" name="Subtitle 4">
            <a:extLst>
              <a:ext uri="{FF2B5EF4-FFF2-40B4-BE49-F238E27FC236}">
                <a16:creationId xmlns:a16="http://schemas.microsoft.com/office/drawing/2014/main" id="{B4C58D9B-F539-4D1D-BA05-C01800D02C79}"/>
              </a:ext>
            </a:extLst>
          </p:cNvPr>
          <p:cNvSpPr>
            <a:spLocks noGrp="1"/>
          </p:cNvSpPr>
          <p:nvPr>
            <p:ph type="subTitle" idx="1"/>
          </p:nvPr>
        </p:nvSpPr>
        <p:spPr>
          <a:xfrm>
            <a:off x="4561870" y="723900"/>
            <a:ext cx="7183597" cy="3252678"/>
          </a:xfrm>
        </p:spPr>
        <p:txBody>
          <a:bodyPr vert="horz" lIns="91440" tIns="45720" rIns="91440" bIns="45720" rtlCol="0" anchor="ctr">
            <a:normAutofit/>
          </a:bodyPr>
          <a:lstStyle/>
          <a:p>
            <a:pPr marL="342900" indent="-228600">
              <a:buFont typeface="Wingdings 2" panose="05020102010507070707" pitchFamily="18" charset="2"/>
              <a:buChar char=""/>
            </a:pPr>
            <a:r>
              <a:rPr lang="en-US" sz="1500">
                <a:solidFill>
                  <a:schemeClr val="tx2"/>
                </a:solidFill>
              </a:rPr>
              <a:t>Our project is deeply connected to the School of Creative Arts(SoCA) University of Windsor.</a:t>
            </a:r>
          </a:p>
          <a:p>
            <a:pPr marL="342900" indent="-228600">
              <a:buFont typeface="Wingdings 2" panose="05020102010507070707" pitchFamily="18" charset="2"/>
              <a:buChar char=""/>
            </a:pPr>
            <a:r>
              <a:rPr lang="en-US" sz="1500">
                <a:solidFill>
                  <a:schemeClr val="tx2"/>
                </a:solidFill>
              </a:rPr>
              <a:t>Every Art students are affected by ongoing pandemic crisis and cannot showcase their arts to the public. We act as a bridge between the students and public who want to present the arts and the people who want to enjoy the art, respectively.</a:t>
            </a:r>
          </a:p>
          <a:p>
            <a:pPr marL="342900" indent="-228600">
              <a:buFont typeface="Wingdings 2" panose="05020102010507070707" pitchFamily="18" charset="2"/>
              <a:buChar char=""/>
            </a:pPr>
            <a:r>
              <a:rPr lang="en-US" sz="1500">
                <a:solidFill>
                  <a:schemeClr val="tx2"/>
                </a:solidFill>
              </a:rPr>
              <a:t>This application even helps the students to go through the local arts in the museum and to know about the historical &amp; culturist arts presented in the galleries or museums.</a:t>
            </a:r>
          </a:p>
          <a:p>
            <a:pPr marL="342900" indent="-228600">
              <a:buFont typeface="Wingdings 2" panose="05020102010507070707" pitchFamily="18" charset="2"/>
              <a:buChar char=""/>
            </a:pPr>
            <a:r>
              <a:rPr lang="en-US" sz="1500">
                <a:solidFill>
                  <a:schemeClr val="tx2"/>
                </a:solidFill>
              </a:rPr>
              <a:t>It also helps the students to explore over kind of arts and the arts of their favorite artists which are available on our mobile application.</a:t>
            </a:r>
          </a:p>
        </p:txBody>
      </p:sp>
      <p:pic>
        <p:nvPicPr>
          <p:cNvPr id="7" name="Video 6">
            <a:extLst>
              <a:ext uri="{FF2B5EF4-FFF2-40B4-BE49-F238E27FC236}">
                <a16:creationId xmlns:a16="http://schemas.microsoft.com/office/drawing/2014/main" id="{27BEBAA4-2303-4701-9E67-E49ECE21592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4561870" y="4253024"/>
            <a:ext cx="3732203" cy="2093402"/>
          </a:xfrm>
          <a:prstGeom prst="rect">
            <a:avLst/>
          </a:prstGeom>
        </p:spPr>
      </p:pic>
    </p:spTree>
    <p:extLst>
      <p:ext uri="{BB962C8B-B14F-4D97-AF65-F5344CB8AC3E}">
        <p14:creationId xmlns:p14="http://schemas.microsoft.com/office/powerpoint/2010/main" val="3254027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0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63A9BF-4726-4D82-B042-D0F40531F1CC}"/>
              </a:ext>
            </a:extLst>
          </p:cNvPr>
          <p:cNvSpPr/>
          <p:nvPr/>
        </p:nvSpPr>
        <p:spPr>
          <a:xfrm>
            <a:off x="643467" y="664634"/>
            <a:ext cx="10905066" cy="113573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kern="1200" dirty="0">
                <a:solidFill>
                  <a:schemeClr val="tx1"/>
                </a:solidFill>
                <a:latin typeface="+mj-lt"/>
                <a:ea typeface="+mj-ea"/>
                <a:cs typeface="+mj-cs"/>
              </a:rPr>
              <a:t>Target Users</a:t>
            </a:r>
          </a:p>
        </p:txBody>
      </p:sp>
      <p:sp>
        <p:nvSpPr>
          <p:cNvPr id="4" name="Rectangle 3">
            <a:extLst>
              <a:ext uri="{FF2B5EF4-FFF2-40B4-BE49-F238E27FC236}">
                <a16:creationId xmlns:a16="http://schemas.microsoft.com/office/drawing/2014/main" id="{C5FD51F7-C865-4C3B-B8EB-132BB1DF11FC}"/>
              </a:ext>
            </a:extLst>
          </p:cNvPr>
          <p:cNvSpPr/>
          <p:nvPr/>
        </p:nvSpPr>
        <p:spPr>
          <a:xfrm>
            <a:off x="715362" y="1905715"/>
            <a:ext cx="10761276" cy="4393982"/>
          </a:xfrm>
          <a:prstGeom prst="rect">
            <a:avLst/>
          </a:prstGeom>
        </p:spPr>
        <p:txBody>
          <a:bodyPr vert="horz" lIns="91440" tIns="45720" rIns="91440" bIns="45720" rtlCol="0">
            <a:normAutofit/>
          </a:bodyPr>
          <a:lstStyle/>
          <a:p>
            <a:pPr marL="342900" indent="-342900">
              <a:lnSpc>
                <a:spcPct val="90000"/>
              </a:lnSpc>
              <a:spcAft>
                <a:spcPts val="600"/>
              </a:spcAft>
              <a:buFont typeface="Arial" panose="020B0604020202020204" pitchFamily="34" charset="0"/>
              <a:buChar char="•"/>
            </a:pPr>
            <a:r>
              <a:rPr lang="en-US" sz="2000" dirty="0"/>
              <a:t>Museum/Gallery Owner : registers as an owner; verifies their museum or gallery as registered; adds their arts; edit or delete their art items; receives payment if someone buys his art and can be able exhibit characteristics of user.</a:t>
            </a:r>
          </a:p>
          <a:p>
            <a:pPr>
              <a:lnSpc>
                <a:spcPct val="90000"/>
              </a:lnSpc>
              <a:spcAft>
                <a:spcPts val="600"/>
              </a:spcAft>
            </a:pPr>
            <a:endParaRPr lang="en-US" sz="2000" dirty="0"/>
          </a:p>
          <a:p>
            <a:pPr marL="342900" indent="-342900">
              <a:lnSpc>
                <a:spcPct val="90000"/>
              </a:lnSpc>
              <a:spcAft>
                <a:spcPts val="600"/>
              </a:spcAft>
              <a:buFont typeface="Arial" panose="020B0604020202020204" pitchFamily="34" charset="0"/>
              <a:buChar char="•"/>
            </a:pPr>
            <a:r>
              <a:rPr lang="en-US" sz="2000" dirty="0"/>
              <a:t>Artist: have same characteristics as museum owners.</a:t>
            </a:r>
          </a:p>
          <a:p>
            <a:pPr>
              <a:lnSpc>
                <a:spcPct val="90000"/>
              </a:lnSpc>
              <a:spcAft>
                <a:spcPts val="600"/>
              </a:spcAft>
            </a:pPr>
            <a:endParaRPr lang="en-US" sz="2000" dirty="0"/>
          </a:p>
          <a:p>
            <a:pPr marL="342900" indent="-342900">
              <a:lnSpc>
                <a:spcPct val="90000"/>
              </a:lnSpc>
              <a:spcAft>
                <a:spcPts val="600"/>
              </a:spcAft>
              <a:buFont typeface="Arial" panose="020B0604020202020204" pitchFamily="34" charset="0"/>
              <a:buChar char="•"/>
            </a:pPr>
            <a:r>
              <a:rPr lang="en-US" sz="2000" dirty="0"/>
              <a:t>Registered end user: able to view nearby museums; able to view arts in different museums; able to view different artists; able to view arts of different artists; buy art items.</a:t>
            </a:r>
          </a:p>
          <a:p>
            <a:pPr marL="457200" indent="-228600">
              <a:lnSpc>
                <a:spcPct val="90000"/>
              </a:lnSpc>
              <a:spcAft>
                <a:spcPts val="600"/>
              </a:spcAft>
              <a:buFont typeface="Arial" panose="020B0604020202020204" pitchFamily="34" charset="0"/>
              <a:buChar char="•"/>
            </a:pPr>
            <a:endParaRPr lang="en-US" sz="20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476974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F78DB958-7128-4CDD-B495-5D3DE047630C}"/>
              </a:ext>
            </a:extLst>
          </p:cNvPr>
          <p:cNvSpPr txBox="1">
            <a:spLocks/>
          </p:cNvSpPr>
          <p:nvPr/>
        </p:nvSpPr>
        <p:spPr>
          <a:xfrm>
            <a:off x="1458685" y="686082"/>
            <a:ext cx="8871857" cy="866725"/>
          </a:xfrm>
          <a:prstGeom prst="rect">
            <a:avLst/>
          </a:prstGeom>
        </p:spPr>
        <p:txBody>
          <a:bodyPr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chemeClr val="tx2"/>
                </a:solidFill>
              </a:rPr>
              <a:t>               </a:t>
            </a:r>
            <a:r>
              <a:rPr lang="en-US" sz="4800" dirty="0">
                <a:solidFill>
                  <a:schemeClr val="bg1"/>
                </a:solidFill>
              </a:rPr>
              <a:t>Market Analysis</a:t>
            </a:r>
            <a:endParaRPr lang="en-IN" sz="4800" dirty="0">
              <a:solidFill>
                <a:schemeClr val="bg1"/>
              </a:solidFill>
            </a:endParaRPr>
          </a:p>
        </p:txBody>
      </p:sp>
      <p:sp>
        <p:nvSpPr>
          <p:cNvPr id="23" name="Subtitle 32">
            <a:extLst>
              <a:ext uri="{FF2B5EF4-FFF2-40B4-BE49-F238E27FC236}">
                <a16:creationId xmlns:a16="http://schemas.microsoft.com/office/drawing/2014/main" id="{8E67E590-5843-47CD-A02F-C1F7CE392582}"/>
              </a:ext>
            </a:extLst>
          </p:cNvPr>
          <p:cNvSpPr txBox="1">
            <a:spLocks/>
          </p:cNvSpPr>
          <p:nvPr/>
        </p:nvSpPr>
        <p:spPr>
          <a:xfrm>
            <a:off x="759478" y="1888926"/>
            <a:ext cx="4585408" cy="424732"/>
          </a:xfrm>
          <a:prstGeom prst="rect">
            <a:avLst/>
          </a:prstGeom>
          <a:noFill/>
        </p:spPr>
        <p:txBody>
          <a:bodyPr wrap="square" lIns="91440" tIns="45720" rIns="91440" bIns="4572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a:ln w="0"/>
                <a:effectLst>
                  <a:outerShdw blurRad="38100" dist="19050" dir="2700000" algn="tl" rotWithShape="0">
                    <a:schemeClr val="dk1">
                      <a:alpha val="40000"/>
                    </a:schemeClr>
                  </a:outerShdw>
                </a:effectLst>
              </a:rPr>
              <a:t>Current market and opponents</a:t>
            </a:r>
            <a:endParaRPr lang="en-US" sz="2400" dirty="0">
              <a:ln w="0"/>
              <a:effectLst>
                <a:outerShdw blurRad="38100" dist="19050" dir="2700000" algn="tl" rotWithShape="0">
                  <a:schemeClr val="dk1">
                    <a:alpha val="40000"/>
                  </a:schemeClr>
                </a:outerShdw>
              </a:effectLst>
            </a:endParaRPr>
          </a:p>
        </p:txBody>
      </p:sp>
      <p:sp>
        <p:nvSpPr>
          <p:cNvPr id="24" name="TextBox 23">
            <a:extLst>
              <a:ext uri="{FF2B5EF4-FFF2-40B4-BE49-F238E27FC236}">
                <a16:creationId xmlns:a16="http://schemas.microsoft.com/office/drawing/2014/main" id="{B4BD5191-7C44-43AB-9455-6D304C1F550F}"/>
              </a:ext>
            </a:extLst>
          </p:cNvPr>
          <p:cNvSpPr txBox="1"/>
          <p:nvPr/>
        </p:nvSpPr>
        <p:spPr>
          <a:xfrm>
            <a:off x="228601" y="2430534"/>
            <a:ext cx="5878974" cy="3139321"/>
          </a:xfrm>
          <a:prstGeom prst="rect">
            <a:avLst/>
          </a:prstGeom>
          <a:noFill/>
        </p:spPr>
        <p:txBody>
          <a:bodyPr wrap="square">
            <a:spAutoFit/>
          </a:bodyPr>
          <a:lstStyle/>
          <a:p>
            <a:pPr marL="342900" indent="-342900" algn="l">
              <a:buFont typeface="Arial" panose="020B0604020202020204" pitchFamily="34" charset="0"/>
              <a:buChar char="•"/>
            </a:pPr>
            <a:r>
              <a:rPr lang="en-US" sz="1800" dirty="0">
                <a:solidFill>
                  <a:srgbClr val="000000"/>
                </a:solidFill>
                <a:latin typeface="Calibri" panose="020F0502020204030204" pitchFamily="34" charset="0"/>
              </a:rPr>
              <a:t>Thorough the market research, we found out that our intended target users as students and people who are interested in view, sell, buy, showcase arts and artistic items, government museums and much more.</a:t>
            </a:r>
          </a:p>
          <a:p>
            <a:pPr marL="342900" indent="-342900" algn="l">
              <a:buFont typeface="Arial" panose="020B0604020202020204" pitchFamily="34" charset="0"/>
              <a:buChar char="•"/>
            </a:pPr>
            <a:endParaRPr lang="en-US" dirty="0">
              <a:solidFill>
                <a:srgbClr val="000000"/>
              </a:solidFill>
              <a:latin typeface="Calibri" panose="020F0502020204030204" pitchFamily="34" charset="0"/>
            </a:endParaRPr>
          </a:p>
          <a:p>
            <a:pPr marL="342900" indent="-342900" algn="l">
              <a:buFont typeface="Arial" panose="020B0604020202020204" pitchFamily="34" charset="0"/>
              <a:buChar char="•"/>
            </a:pPr>
            <a:r>
              <a:rPr lang="en-US" dirty="0">
                <a:solidFill>
                  <a:srgbClr val="000000"/>
                </a:solidFill>
                <a:latin typeface="Calibri" panose="020F0502020204030204" pitchFamily="34" charset="0"/>
              </a:rPr>
              <a:t>From the article on analysis of art collecting by </a:t>
            </a:r>
            <a:r>
              <a:rPr lang="en-US" b="1" dirty="0">
                <a:solidFill>
                  <a:srgbClr val="000000"/>
                </a:solidFill>
                <a:latin typeface="Calibri" panose="020F0502020204030204" pitchFamily="34" charset="0"/>
              </a:rPr>
              <a:t>Art net news</a:t>
            </a:r>
            <a:r>
              <a:rPr lang="en-US" dirty="0">
                <a:solidFill>
                  <a:srgbClr val="000000"/>
                </a:solidFill>
                <a:latin typeface="Calibri" panose="020F0502020204030204" pitchFamily="34" charset="0"/>
              </a:rPr>
              <a:t>, it can be observed that millennials are more interested towards the arts which is fast growing segment in the recent trends and the older generation are majorly collecting arts and adds to their collections.</a:t>
            </a:r>
          </a:p>
          <a:p>
            <a:pPr marL="342900" indent="-342900" algn="l">
              <a:buFont typeface="Arial" panose="020B0604020202020204" pitchFamily="34" charset="0"/>
              <a:buChar char="•"/>
            </a:pPr>
            <a:endParaRPr lang="en-IN" sz="1800" dirty="0">
              <a:solidFill>
                <a:srgbClr val="000000"/>
              </a:solidFill>
              <a:latin typeface="Calibri" panose="020F0502020204030204" pitchFamily="34" charset="0"/>
            </a:endParaRPr>
          </a:p>
        </p:txBody>
      </p:sp>
      <p:pic>
        <p:nvPicPr>
          <p:cNvPr id="25" name="Picture 24">
            <a:extLst>
              <a:ext uri="{FF2B5EF4-FFF2-40B4-BE49-F238E27FC236}">
                <a16:creationId xmlns:a16="http://schemas.microsoft.com/office/drawing/2014/main" id="{487E9C98-F931-49C5-8F16-8E51C07A58B3}"/>
              </a:ext>
            </a:extLst>
          </p:cNvPr>
          <p:cNvPicPr>
            <a:picLocks noChangeAspect="1"/>
          </p:cNvPicPr>
          <p:nvPr/>
        </p:nvPicPr>
        <p:blipFill>
          <a:blip r:embed="rId2"/>
          <a:stretch>
            <a:fillRect/>
          </a:stretch>
        </p:blipFill>
        <p:spPr>
          <a:xfrm>
            <a:off x="6107575" y="1758297"/>
            <a:ext cx="6084425" cy="4266696"/>
          </a:xfrm>
          <a:prstGeom prst="rect">
            <a:avLst/>
          </a:prstGeom>
        </p:spPr>
      </p:pic>
      <p:sp>
        <p:nvSpPr>
          <p:cNvPr id="26" name="TextBox 25">
            <a:extLst>
              <a:ext uri="{FF2B5EF4-FFF2-40B4-BE49-F238E27FC236}">
                <a16:creationId xmlns:a16="http://schemas.microsoft.com/office/drawing/2014/main" id="{37A0B3A9-D89A-4D6B-9225-30331629BEAB}"/>
              </a:ext>
            </a:extLst>
          </p:cNvPr>
          <p:cNvSpPr txBox="1"/>
          <p:nvPr/>
        </p:nvSpPr>
        <p:spPr>
          <a:xfrm>
            <a:off x="6858689" y="6024993"/>
            <a:ext cx="6096000" cy="369332"/>
          </a:xfrm>
          <a:prstGeom prst="rect">
            <a:avLst/>
          </a:prstGeom>
          <a:noFill/>
        </p:spPr>
        <p:txBody>
          <a:bodyPr wrap="square">
            <a:spAutoFit/>
          </a:bodyPr>
          <a:lstStyle/>
          <a:p>
            <a:r>
              <a:rPr lang="en-US" sz="1800" b="1" i="0" u="none" strike="noStrike" baseline="0" dirty="0">
                <a:solidFill>
                  <a:srgbClr val="404040"/>
                </a:solidFill>
                <a:latin typeface="Calibri" panose="020F0502020204030204" pitchFamily="34" charset="0"/>
              </a:rPr>
              <a:t>Figure 1 Current statistics of art collectors </a:t>
            </a:r>
            <a:endParaRPr lang="en-IN" dirty="0"/>
          </a:p>
        </p:txBody>
      </p:sp>
    </p:spTree>
    <p:extLst>
      <p:ext uri="{BB962C8B-B14F-4D97-AF65-F5344CB8AC3E}">
        <p14:creationId xmlns:p14="http://schemas.microsoft.com/office/powerpoint/2010/main" val="2232920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extBox 4">
            <a:extLst>
              <a:ext uri="{FF2B5EF4-FFF2-40B4-BE49-F238E27FC236}">
                <a16:creationId xmlns:a16="http://schemas.microsoft.com/office/drawing/2014/main" id="{4112D7AD-84E4-4BB5-9890-DE7044DE2072}"/>
              </a:ext>
            </a:extLst>
          </p:cNvPr>
          <p:cNvSpPr txBox="1"/>
          <p:nvPr/>
        </p:nvSpPr>
        <p:spPr>
          <a:xfrm>
            <a:off x="4592231" y="5757819"/>
            <a:ext cx="7148215" cy="46570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1700" i="0" u="none" strike="noStrike" cap="all" baseline="0" dirty="0">
                <a:solidFill>
                  <a:schemeClr val="bg1"/>
                </a:solidFill>
                <a:latin typeface="+mj-lt"/>
                <a:ea typeface="+mj-ea"/>
                <a:cs typeface="+mj-cs"/>
              </a:rPr>
              <a:t>Figure 2 graph representation of online art transactions </a:t>
            </a:r>
            <a:endParaRPr lang="en-US" sz="1700" cap="all" dirty="0">
              <a:solidFill>
                <a:schemeClr val="bg1"/>
              </a:solidFill>
              <a:latin typeface="+mj-lt"/>
              <a:ea typeface="+mj-ea"/>
              <a:cs typeface="+mj-cs"/>
            </a:endParaRPr>
          </a:p>
        </p:txBody>
      </p:sp>
      <p:grpSp>
        <p:nvGrpSpPr>
          <p:cNvPr id="17" name="Group 16">
            <a:extLst>
              <a:ext uri="{FF2B5EF4-FFF2-40B4-BE49-F238E27FC236}">
                <a16:creationId xmlns:a16="http://schemas.microsoft.com/office/drawing/2014/main" id="{49FCC1E1-84D3-494D-A0A0-286AFA1C30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96E09E90-FF79-402E-AF01-97A279BEA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EC6946F8-4B9B-4C51-9F51-2DB377392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7B3D2B3D-A285-438C-A344-AED3E46A0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3" name="Content Placeholder 2">
            <a:extLst>
              <a:ext uri="{FF2B5EF4-FFF2-40B4-BE49-F238E27FC236}">
                <a16:creationId xmlns:a16="http://schemas.microsoft.com/office/drawing/2014/main" id="{C93A19AF-7A4F-493C-AA9A-84AD464DE2EE}"/>
              </a:ext>
            </a:extLst>
          </p:cNvPr>
          <p:cNvSpPr>
            <a:spLocks noGrp="1"/>
          </p:cNvSpPr>
          <p:nvPr>
            <p:ph idx="1"/>
          </p:nvPr>
        </p:nvSpPr>
        <p:spPr>
          <a:xfrm>
            <a:off x="577497" y="839105"/>
            <a:ext cx="3397344" cy="5207132"/>
          </a:xfrm>
        </p:spPr>
        <p:txBody>
          <a:bodyPr vert="horz" lIns="91440" tIns="45720" rIns="91440" bIns="45720" rtlCol="0" anchor="t">
            <a:normAutofit fontScale="92500" lnSpcReduction="20000"/>
          </a:bodyPr>
          <a:lstStyle/>
          <a:p>
            <a:pPr marL="0">
              <a:lnSpc>
                <a:spcPct val="90000"/>
              </a:lnSpc>
            </a:pPr>
            <a:r>
              <a:rPr lang="en-US" dirty="0">
                <a:solidFill>
                  <a:srgbClr val="FFFFFF"/>
                </a:solidFill>
              </a:rPr>
              <a:t>It also says that wealthier women are more interested towards own art at 14% and 16% of them are more interested to collect.</a:t>
            </a:r>
          </a:p>
          <a:p>
            <a:pPr marL="0">
              <a:lnSpc>
                <a:spcPct val="90000"/>
              </a:lnSpc>
            </a:pPr>
            <a:endParaRPr lang="en-US" dirty="0">
              <a:solidFill>
                <a:srgbClr val="FFFFFF"/>
              </a:solidFill>
            </a:endParaRPr>
          </a:p>
          <a:p>
            <a:pPr marL="0">
              <a:lnSpc>
                <a:spcPct val="90000"/>
              </a:lnSpc>
            </a:pPr>
            <a:r>
              <a:rPr lang="en-US" dirty="0">
                <a:solidFill>
                  <a:srgbClr val="FFFFFF"/>
                </a:solidFill>
              </a:rPr>
              <a:t>Moreover, as per the statistics of 2017 &amp; '18, the purchase of arts online is rapidly increasing and due to this ongoing pandemic, it is estimated to increase over and over exponentially.</a:t>
            </a:r>
          </a:p>
          <a:p>
            <a:pPr marL="0">
              <a:lnSpc>
                <a:spcPct val="90000"/>
              </a:lnSpc>
            </a:pPr>
            <a:endParaRPr lang="en-US" dirty="0">
              <a:solidFill>
                <a:srgbClr val="FFFFFF"/>
              </a:solidFill>
            </a:endParaRPr>
          </a:p>
          <a:p>
            <a:pPr marL="0">
              <a:lnSpc>
                <a:spcPct val="90000"/>
              </a:lnSpc>
            </a:pPr>
            <a:r>
              <a:rPr lang="en-US" b="0" i="0" u="none" strike="noStrike" baseline="0" dirty="0">
                <a:solidFill>
                  <a:srgbClr val="FFFFFF"/>
                </a:solidFill>
              </a:rPr>
              <a:t>According to a research article on value of the market from 'Statista Research Department',, the market value of global art market is 64 billion USD &amp; there are over 40 million art transactions in 2019 and these are decreased by 21.9% &amp; 22.5% respectively. This opens more opportunities in online buying and selling digitally. </a:t>
            </a:r>
            <a:endParaRPr lang="en-US" dirty="0">
              <a:solidFill>
                <a:srgbClr val="FFFFFF"/>
              </a:solidFill>
            </a:endParaRPr>
          </a:p>
          <a:p>
            <a:pPr marL="0">
              <a:lnSpc>
                <a:spcPct val="90000"/>
              </a:lnSpc>
            </a:pPr>
            <a:endParaRPr lang="en-US" dirty="0">
              <a:solidFill>
                <a:srgbClr val="FFFFFF"/>
              </a:solidFill>
            </a:endParaRPr>
          </a:p>
        </p:txBody>
      </p:sp>
      <p:pic>
        <p:nvPicPr>
          <p:cNvPr id="8" name="Picture 7">
            <a:extLst>
              <a:ext uri="{FF2B5EF4-FFF2-40B4-BE49-F238E27FC236}">
                <a16:creationId xmlns:a16="http://schemas.microsoft.com/office/drawing/2014/main" id="{75FEB32C-918F-4BCC-9DE1-98DC9EF96586}"/>
              </a:ext>
            </a:extLst>
          </p:cNvPr>
          <p:cNvPicPr>
            <a:picLocks noChangeAspect="1"/>
          </p:cNvPicPr>
          <p:nvPr/>
        </p:nvPicPr>
        <p:blipFill>
          <a:blip r:embed="rId2"/>
          <a:stretch>
            <a:fillRect/>
          </a:stretch>
        </p:blipFill>
        <p:spPr>
          <a:xfrm>
            <a:off x="4895540" y="735710"/>
            <a:ext cx="6099220" cy="4959900"/>
          </a:xfrm>
          <a:prstGeom prst="rect">
            <a:avLst/>
          </a:prstGeom>
        </p:spPr>
      </p:pic>
    </p:spTree>
    <p:extLst>
      <p:ext uri="{BB962C8B-B14F-4D97-AF65-F5344CB8AC3E}">
        <p14:creationId xmlns:p14="http://schemas.microsoft.com/office/powerpoint/2010/main" val="127837689"/>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49D879-EEBB-4ACE-966C-99B0351C41C9}"/>
              </a:ext>
            </a:extLst>
          </p:cNvPr>
          <p:cNvSpPr>
            <a:spLocks noGrp="1"/>
          </p:cNvSpPr>
          <p:nvPr>
            <p:ph idx="4294967295"/>
          </p:nvPr>
        </p:nvSpPr>
        <p:spPr>
          <a:xfrm>
            <a:off x="464343" y="770391"/>
            <a:ext cx="11263313" cy="5510666"/>
          </a:xfrm>
        </p:spPr>
        <p:txBody>
          <a:bodyPr anchor="ctr">
            <a:normAutofit/>
          </a:bodyPr>
          <a:lstStyle/>
          <a:p>
            <a:pPr>
              <a:lnSpc>
                <a:spcPct val="90000"/>
              </a:lnSpc>
            </a:pPr>
            <a:r>
              <a:rPr lang="en-US" sz="1600" b="0" i="0" u="none" strike="noStrike" baseline="0" dirty="0">
                <a:latin typeface="Calibri" panose="020F0502020204030204" pitchFamily="34" charset="0"/>
              </a:rPr>
              <a:t>Due to the ongoing pandemic and from above statistics, we can observe that transfer of wealth and viewing options on artistic items have a market gap which can be filled by our application.</a:t>
            </a:r>
          </a:p>
          <a:p>
            <a:pPr>
              <a:lnSpc>
                <a:spcPct val="90000"/>
              </a:lnSpc>
            </a:pPr>
            <a:r>
              <a:rPr lang="en-US" sz="1600" b="0" i="0" u="none" strike="noStrike" baseline="0" dirty="0">
                <a:latin typeface="Calibri" panose="020F0502020204030204" pitchFamily="34" charset="0"/>
              </a:rPr>
              <a:t>The similar in the market for our App is Artsy. In our proposed application, The users can be able to access the arts based on their locations which are nearby, and our product target audience is different from theirs’s. </a:t>
            </a:r>
          </a:p>
          <a:p>
            <a:pPr marL="0" indent="0">
              <a:lnSpc>
                <a:spcPct val="90000"/>
              </a:lnSpc>
              <a:buNone/>
            </a:pPr>
            <a:endParaRPr lang="en-US" sz="1600" dirty="0">
              <a:latin typeface="Calibri" panose="020F0502020204030204" pitchFamily="34" charset="0"/>
            </a:endParaRPr>
          </a:p>
          <a:p>
            <a:pPr marL="0" indent="0">
              <a:lnSpc>
                <a:spcPct val="90000"/>
              </a:lnSpc>
              <a:buNone/>
            </a:pPr>
            <a:r>
              <a:rPr lang="en-US" sz="1600" b="0" cap="none" spc="0" dirty="0">
                <a:ln w="0"/>
                <a:effectLst>
                  <a:outerShdw blurRad="38100" dist="19050" dir="2700000" algn="tl" rotWithShape="0">
                    <a:schemeClr val="dk1">
                      <a:alpha val="40000"/>
                    </a:schemeClr>
                  </a:outerShdw>
                </a:effectLst>
              </a:rPr>
              <a:t>Market Risk:</a:t>
            </a:r>
          </a:p>
          <a:p>
            <a:pPr marL="0" indent="0">
              <a:lnSpc>
                <a:spcPct val="90000"/>
              </a:lnSpc>
              <a:buNone/>
            </a:pPr>
            <a:r>
              <a:rPr lang="en-US" sz="1600" dirty="0">
                <a:latin typeface="Calibri" panose="020F0502020204030204" pitchFamily="34" charset="0"/>
              </a:rPr>
              <a:t>Different kinds of arts available in the market which is never ending. Therefore, The market for this kind of products never ceases to exist. With the development and innovations in the field of technology every day, our application's features and services also need to be extended in order to meet the demand and supply gap. </a:t>
            </a:r>
          </a:p>
          <a:p>
            <a:pPr marL="0" indent="0">
              <a:lnSpc>
                <a:spcPct val="90000"/>
              </a:lnSpc>
              <a:buNone/>
            </a:pPr>
            <a:endParaRPr lang="en-US" sz="1600" dirty="0">
              <a:latin typeface="Calibri" panose="020F0502020204030204" pitchFamily="34" charset="0"/>
            </a:endParaRPr>
          </a:p>
          <a:p>
            <a:pPr marL="0" indent="0">
              <a:lnSpc>
                <a:spcPct val="90000"/>
              </a:lnSpc>
              <a:buNone/>
            </a:pPr>
            <a:r>
              <a:rPr lang="en-US" sz="1600" dirty="0">
                <a:latin typeface="Calibri" panose="020F0502020204030204" pitchFamily="34" charset="0"/>
              </a:rPr>
              <a:t>With the increase in usage of mobile phones, the numbers of users will also increase so does the data. Thus, in order to provide a seamless experience to the users we need to extend the data handling capacity so that users will not face any problem. Thus, the cost of data storage and handling will also increase.</a:t>
            </a:r>
          </a:p>
          <a:p>
            <a:pPr marL="0" indent="0">
              <a:lnSpc>
                <a:spcPct val="90000"/>
              </a:lnSpc>
              <a:buNone/>
            </a:pPr>
            <a:endParaRPr lang="en-US" sz="1600" dirty="0">
              <a:latin typeface="Calibri" panose="020F0502020204030204" pitchFamily="34" charset="0"/>
            </a:endParaRPr>
          </a:p>
        </p:txBody>
      </p:sp>
    </p:spTree>
    <p:extLst>
      <p:ext uri="{BB962C8B-B14F-4D97-AF65-F5344CB8AC3E}">
        <p14:creationId xmlns:p14="http://schemas.microsoft.com/office/powerpoint/2010/main" val="1456033894"/>
      </p:ext>
    </p:extLst>
  </p:cSld>
  <p:clrMapOvr>
    <a:masterClrMapping/>
  </p:clrMapOvr>
</p:sld>
</file>

<file path=ppt/theme/theme1.xml><?xml version="1.0" encoding="utf-8"?>
<a:theme xmlns:a="http://schemas.openxmlformats.org/drawingml/2006/main" name="Dividend">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docProps/app.xml><?xml version="1.0" encoding="utf-8"?>
<Properties xmlns="http://schemas.openxmlformats.org/officeDocument/2006/extended-properties" xmlns:vt="http://schemas.openxmlformats.org/officeDocument/2006/docPropsVTypes">
  <Template>TM03457464[[fn=Dividend]]</Template>
  <TotalTime>376</TotalTime>
  <Words>4045</Words>
  <Application>Microsoft Macintosh PowerPoint</Application>
  <PresentationFormat>Widescreen</PresentationFormat>
  <Paragraphs>242</Paragraphs>
  <Slides>33</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Gill Sans MT</vt:lpstr>
      <vt:lpstr>JetBrains Sans</vt:lpstr>
      <vt:lpstr>Wingdings 2</vt:lpstr>
      <vt:lpstr>Wingdings 3</vt:lpstr>
      <vt:lpstr>Dividend</vt:lpstr>
      <vt:lpstr>PowerPoint Presentation</vt:lpstr>
      <vt:lpstr>OUR TEAM</vt:lpstr>
      <vt:lpstr>PrOBLEM’S AND NEEDS</vt:lpstr>
      <vt:lpstr>PowerPoint Presentation</vt:lpstr>
      <vt:lpstr>How will this help the university</vt:lpstr>
      <vt:lpstr>PowerPoint Presentation</vt:lpstr>
      <vt:lpstr>PowerPoint Presentation</vt:lpstr>
      <vt:lpstr>PowerPoint Presentation</vt:lpstr>
      <vt:lpstr>PowerPoint Presentation</vt:lpstr>
      <vt:lpstr>PowerPoint Presentation</vt:lpstr>
      <vt:lpstr>PowerPoint Presentation</vt:lpstr>
      <vt:lpstr>SPECIFICATIONS</vt:lpstr>
      <vt:lpstr>PowerPoint Presentation</vt:lpstr>
      <vt:lpstr>PowerPoint Presentation</vt:lpstr>
      <vt:lpstr>PowerPoint Presentation</vt:lpstr>
      <vt:lpstr>PowerPoint Presentation</vt:lpstr>
      <vt:lpstr>PowerPoint Presentation</vt:lpstr>
      <vt:lpstr>                       WHAT WENT WELL AND WHAT DIDN’T</vt:lpstr>
      <vt:lpstr>Test Planning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Varun Ahuja</dc:creator>
  <cp:lastModifiedBy>Deepaksai Valluru</cp:lastModifiedBy>
  <cp:revision>16</cp:revision>
  <dcterms:created xsi:type="dcterms:W3CDTF">2021-11-29T21:42:27Z</dcterms:created>
  <dcterms:modified xsi:type="dcterms:W3CDTF">2021-12-04T04:56:41Z</dcterms:modified>
</cp:coreProperties>
</file>